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85" r:id="rId4"/>
    <p:sldId id="284" r:id="rId5"/>
    <p:sldId id="283" r:id="rId6"/>
    <p:sldId id="296" r:id="rId7"/>
    <p:sldId id="282" r:id="rId8"/>
    <p:sldId id="281" r:id="rId9"/>
    <p:sldId id="297" r:id="rId10"/>
    <p:sldId id="306" r:id="rId11"/>
    <p:sldId id="298" r:id="rId12"/>
    <p:sldId id="304" r:id="rId13"/>
    <p:sldId id="301" r:id="rId14"/>
    <p:sldId id="308" r:id="rId15"/>
    <p:sldId id="279" r:id="rId16"/>
    <p:sldId id="309" r:id="rId17"/>
    <p:sldId id="313" r:id="rId18"/>
    <p:sldId id="278" r:id="rId19"/>
    <p:sldId id="277" r:id="rId20"/>
    <p:sldId id="31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309" autoAdjust="0"/>
    <p:restoredTop sz="93060" autoAdjust="0"/>
  </p:normalViewPr>
  <p:slideViewPr>
    <p:cSldViewPr>
      <p:cViewPr varScale="1">
        <p:scale>
          <a:sx n="68" d="100"/>
          <a:sy n="68" d="100"/>
        </p:scale>
        <p:origin x="-13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C346EC-5955-461C-A985-7CC83FAD05B1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D0584-88CF-4931-921E-21CCB3A012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7820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6D0584-88CF-4931-921E-21CCB3A0129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8807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6D0584-88CF-4931-921E-21CCB3A0129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4810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9241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156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8485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6424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7229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500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990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0751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5735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25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3017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71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1A8C4-7877-4848-B494-FE97AFBF408F}" type="datetimeFigureOut">
              <a:rPr lang="ru-RU" smtClean="0"/>
              <a:pPr/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DB7E1-22C5-4280-A32B-956C1137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2240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3.wmf"/><Relationship Id="rId4" Type="http://schemas.openxmlformats.org/officeDocument/2006/relationships/image" Target="../media/image3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5.xml"/><Relationship Id="rId7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8.xml"/><Relationship Id="rId10" Type="http://schemas.openxmlformats.org/officeDocument/2006/relationships/slide" Target="slide15.xml"/><Relationship Id="rId4" Type="http://schemas.openxmlformats.org/officeDocument/2006/relationships/slide" Target="slide12.xml"/><Relationship Id="rId9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772400" cy="2447702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Крестики-нолики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96952"/>
            <a:ext cx="6400800" cy="2641848"/>
          </a:xfrm>
        </p:spPr>
        <p:txBody>
          <a:bodyPr>
            <a:noAutofit/>
          </a:bodyPr>
          <a:lstStyle/>
          <a:p>
            <a:r>
              <a:rPr lang="kk-KZ" dirty="0" smtClean="0">
                <a:solidFill>
                  <a:schemeClr val="tx1"/>
                </a:solidFill>
              </a:rPr>
              <a:t>Внеклассное мероприятие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 экономике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612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6 тур «ОЙ! Что это?»</a:t>
            </a:r>
            <a:endParaRPr lang="ru-RU" b="1" dirty="0"/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611560" y="2420888"/>
            <a:ext cx="74898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rgbClr val="003300"/>
                </a:solidFill>
                <a:latin typeface="Comic Sans MS" pitchFamily="66" charset="0"/>
              </a:rPr>
              <a:t>Выбери лишний рисунок и объясни свой выбор      </a:t>
            </a:r>
          </a:p>
        </p:txBody>
      </p:sp>
    </p:spTree>
    <p:extLst>
      <p:ext uri="{BB962C8B-B14F-4D97-AF65-F5344CB8AC3E}">
        <p14:creationId xmlns:p14="http://schemas.microsoft.com/office/powerpoint/2010/main" xmlns="" val="374574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 flipH="1">
            <a:off x="0" y="6669088"/>
            <a:ext cx="9144000" cy="188912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496D49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8964613" y="0"/>
            <a:ext cx="179387" cy="6858000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436943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 flipH="1">
            <a:off x="0" y="0"/>
            <a:ext cx="9144000" cy="188913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618161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179388" cy="6858000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5B7C5B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0" y="6462713"/>
            <a:ext cx="404813" cy="395287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 rot="5400000">
            <a:off x="-4763" y="4763"/>
            <a:ext cx="404813" cy="395288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auto">
          <a:xfrm rot="-10521182">
            <a:off x="8739188" y="0"/>
            <a:ext cx="404812" cy="395288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3" name="AutoShape 9"/>
          <p:cNvSpPr>
            <a:spLocks noChangeArrowheads="1"/>
          </p:cNvSpPr>
          <p:nvPr/>
        </p:nvSpPr>
        <p:spPr bwMode="auto">
          <a:xfrm rot="-5592729">
            <a:off x="8743951" y="6457950"/>
            <a:ext cx="404812" cy="395287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436943"/>
              </a:gs>
            </a:gsLst>
            <a:path path="rect">
              <a:fillToRect l="100000" t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6874" name="Picture 10" descr="Рисунок1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571" y="2946320"/>
            <a:ext cx="3851275" cy="321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5795963" y="4149725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59405" name="Cloud"/>
          <p:cNvSpPr>
            <a:spLocks noChangeAspect="1" noEditPoints="1" noChangeArrowheads="1"/>
          </p:cNvSpPr>
          <p:nvPr/>
        </p:nvSpPr>
        <p:spPr bwMode="auto">
          <a:xfrm>
            <a:off x="3701193" y="3298700"/>
            <a:ext cx="5275816" cy="287131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99CCFF">
                  <a:gamma/>
                  <a:tint val="43529"/>
                  <a:invGamma/>
                </a:srgbClr>
              </a:gs>
              <a:gs pos="100000">
                <a:srgbClr val="99CC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sz="4400" b="1" dirty="0">
                <a:solidFill>
                  <a:srgbClr val="890915"/>
                </a:solidFill>
                <a:latin typeface="Comic Sans MS" pitchFamily="66" charset="0"/>
              </a:rPr>
              <a:t>грибы-</a:t>
            </a:r>
            <a:r>
              <a:rPr lang="ru-RU" sz="2400" b="1" dirty="0">
                <a:solidFill>
                  <a:srgbClr val="890915"/>
                </a:solidFill>
                <a:latin typeface="Comic Sans MS" pitchFamily="66" charset="0"/>
              </a:rPr>
              <a:t> это </a:t>
            </a:r>
            <a:r>
              <a:rPr lang="ru-RU" sz="2400" b="1" dirty="0" smtClean="0">
                <a:solidFill>
                  <a:srgbClr val="890915"/>
                </a:solidFill>
                <a:latin typeface="Comic Sans MS" pitchFamily="66" charset="0"/>
              </a:rPr>
              <a:t>бесплатное </a:t>
            </a:r>
            <a:r>
              <a:rPr lang="ru-RU" sz="2400" b="1" dirty="0">
                <a:solidFill>
                  <a:srgbClr val="890915"/>
                </a:solidFill>
                <a:latin typeface="Comic Sans MS" pitchFamily="66" charset="0"/>
              </a:rPr>
              <a:t>благо</a:t>
            </a:r>
            <a:r>
              <a:rPr lang="ru-RU" sz="2400" b="1" dirty="0" smtClean="0">
                <a:solidFill>
                  <a:srgbClr val="890915"/>
                </a:solidFill>
                <a:latin typeface="Comic Sans MS" pitchFamily="66" charset="0"/>
              </a:rPr>
              <a:t>, </a:t>
            </a:r>
            <a:r>
              <a:rPr lang="ru-RU" sz="2400" b="1" dirty="0">
                <a:solidFill>
                  <a:srgbClr val="890915"/>
                </a:solidFill>
                <a:latin typeface="Comic Sans MS" pitchFamily="66" charset="0"/>
              </a:rPr>
              <a:t>а все другое экономическое</a:t>
            </a:r>
            <a:endParaRPr lang="ru-RU" sz="2400" dirty="0"/>
          </a:p>
        </p:txBody>
      </p:sp>
      <p:pic>
        <p:nvPicPr>
          <p:cNvPr id="36879" name="Picture 15" descr="j01007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813" y="1326971"/>
            <a:ext cx="1903412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0" name="Picture 16" descr="j01933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1326971"/>
            <a:ext cx="19446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1" name="Picture 17" descr="j023595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800" y="1406346"/>
            <a:ext cx="129698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2" name="Picture 18" descr="j024610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79225" y="1353958"/>
            <a:ext cx="19018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 flipH="1">
            <a:off x="0" y="6669088"/>
            <a:ext cx="9144000" cy="188912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496D49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8964613" y="0"/>
            <a:ext cx="179387" cy="6858000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436943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 flipH="1">
            <a:off x="0" y="0"/>
            <a:ext cx="9144000" cy="188913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618161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79388" cy="6858000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5B7C5B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0" y="6462713"/>
            <a:ext cx="404813" cy="395287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 rot="5400000">
            <a:off x="-4763" y="4763"/>
            <a:ext cx="404813" cy="395288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8" name="AutoShape 8"/>
          <p:cNvSpPr>
            <a:spLocks noChangeArrowheads="1"/>
          </p:cNvSpPr>
          <p:nvPr/>
        </p:nvSpPr>
        <p:spPr bwMode="auto">
          <a:xfrm rot="-10521182">
            <a:off x="8739188" y="0"/>
            <a:ext cx="404812" cy="395288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9" name="AutoShape 9"/>
          <p:cNvSpPr>
            <a:spLocks noChangeArrowheads="1"/>
          </p:cNvSpPr>
          <p:nvPr/>
        </p:nvSpPr>
        <p:spPr bwMode="auto">
          <a:xfrm rot="-5592729">
            <a:off x="8743951" y="6457950"/>
            <a:ext cx="404812" cy="395287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436943"/>
              </a:gs>
            </a:gsLst>
            <a:path path="rect">
              <a:fillToRect l="100000" t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70" name="Picture 10" descr="Рисунок1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6488"/>
            <a:ext cx="3851275" cy="321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4356100" y="4797425"/>
            <a:ext cx="619125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 smtClean="0">
                <a:solidFill>
                  <a:srgbClr val="890915"/>
                </a:solidFill>
                <a:latin typeface="Comic Sans MS" pitchFamily="66" charset="0"/>
              </a:rPr>
              <a:t>                           </a:t>
            </a:r>
            <a:endParaRPr lang="ru-RU" sz="4400" b="1" dirty="0">
              <a:solidFill>
                <a:srgbClr val="890915"/>
              </a:solidFill>
              <a:latin typeface="Comic Sans MS" pitchFamily="66" charset="0"/>
            </a:endParaRPr>
          </a:p>
          <a:p>
            <a:pPr algn="l">
              <a:spcBef>
                <a:spcPct val="50000"/>
              </a:spcBef>
            </a:pPr>
            <a:endParaRPr lang="ru-RU" sz="4400" b="1" dirty="0">
              <a:solidFill>
                <a:srgbClr val="890915"/>
              </a:solidFill>
              <a:latin typeface="Comic Sans MS" pitchFamily="66" charset="0"/>
            </a:endParaRP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5795963" y="4149725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63501" name="Cloud"/>
          <p:cNvSpPr>
            <a:spLocks noChangeAspect="1" noEditPoints="1" noChangeArrowheads="1"/>
          </p:cNvSpPr>
          <p:nvPr/>
        </p:nvSpPr>
        <p:spPr bwMode="auto">
          <a:xfrm rot="21407161">
            <a:off x="4362998" y="3936049"/>
            <a:ext cx="4369557" cy="2219114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99CCFF">
                  <a:gamma/>
                  <a:tint val="43529"/>
                  <a:invGamma/>
                </a:srgbClr>
              </a:gs>
              <a:gs pos="100000">
                <a:srgbClr val="99CC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 sz="3200" b="1" dirty="0" smtClean="0">
              <a:solidFill>
                <a:srgbClr val="890915"/>
              </a:solidFill>
              <a:latin typeface="Comic Sans MS" pitchFamily="66" charset="0"/>
            </a:endParaRPr>
          </a:p>
          <a:p>
            <a:pPr>
              <a:defRPr/>
            </a:pPr>
            <a:r>
              <a:rPr lang="ru-RU" sz="3200" b="1" dirty="0" smtClean="0">
                <a:solidFill>
                  <a:srgbClr val="890915"/>
                </a:solidFill>
                <a:latin typeface="Comic Sans MS" pitchFamily="66" charset="0"/>
              </a:rPr>
              <a:t>капитальные</a:t>
            </a:r>
            <a:endParaRPr lang="ru-RU" sz="3200" dirty="0"/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1042988" y="404813"/>
            <a:ext cx="7489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3300"/>
                </a:solidFill>
                <a:latin typeface="Comic Sans MS" pitchFamily="66" charset="0"/>
              </a:rPr>
              <a:t>Какие это ресурсы ?      </a:t>
            </a:r>
          </a:p>
        </p:txBody>
      </p:sp>
      <p:pic>
        <p:nvPicPr>
          <p:cNvPr id="40975" name="Picture 15" descr="j02149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1412875"/>
            <a:ext cx="1511300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6" name="Picture 16" descr="j02511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412875"/>
            <a:ext cx="22701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7" name="Picture 17" descr="j02902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1341438"/>
            <a:ext cx="20970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35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501"/>
                  </p:tgtEl>
                </p:cond>
              </p:nextCondLst>
            </p:seq>
          </p:childTnLst>
        </p:cTn>
      </p:par>
    </p:tnLst>
    <p:bldLst>
      <p:bldP spid="63499" grpId="0"/>
      <p:bldP spid="6350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 flipH="1">
            <a:off x="0" y="6669088"/>
            <a:ext cx="9144000" cy="188912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496D49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8964613" y="0"/>
            <a:ext cx="179387" cy="6858000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436943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 flipH="1">
            <a:off x="0" y="0"/>
            <a:ext cx="9144000" cy="188913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618161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179388" cy="6858000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5B7C5B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0" y="6462713"/>
            <a:ext cx="404813" cy="395287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 rot="5400000">
            <a:off x="-4763" y="4763"/>
            <a:ext cx="404813" cy="395288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6" name="AutoShape 8"/>
          <p:cNvSpPr>
            <a:spLocks noChangeArrowheads="1"/>
          </p:cNvSpPr>
          <p:nvPr/>
        </p:nvSpPr>
        <p:spPr bwMode="auto">
          <a:xfrm rot="-10521182">
            <a:off x="8739188" y="0"/>
            <a:ext cx="404812" cy="395288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 rot="-5592729">
            <a:off x="8743951" y="6457950"/>
            <a:ext cx="404812" cy="395287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436943"/>
              </a:gs>
            </a:gsLst>
            <a:path path="rect">
              <a:fillToRect l="100000" t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7898" name="Picture 10" descr="Рисунок1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6488"/>
            <a:ext cx="3851275" cy="321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5795963" y="4149725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60428" name="Cloud"/>
          <p:cNvSpPr>
            <a:spLocks noChangeAspect="1" noEditPoints="1" noChangeArrowheads="1"/>
          </p:cNvSpPr>
          <p:nvPr/>
        </p:nvSpPr>
        <p:spPr bwMode="auto">
          <a:xfrm rot="217698">
            <a:off x="5219700" y="3789363"/>
            <a:ext cx="2743200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99CCFF">
                  <a:gamma/>
                  <a:tint val="43529"/>
                  <a:invGamma/>
                </a:srgbClr>
              </a:gs>
              <a:gs pos="100000">
                <a:srgbClr val="99CC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611188" y="620713"/>
            <a:ext cx="7489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4000" b="1">
                <a:solidFill>
                  <a:srgbClr val="003300"/>
                </a:solidFill>
                <a:latin typeface="Comic Sans MS" pitchFamily="66" charset="0"/>
              </a:rPr>
              <a:t>Выбери природный ресурс       </a:t>
            </a:r>
          </a:p>
        </p:txBody>
      </p:sp>
      <p:pic>
        <p:nvPicPr>
          <p:cNvPr id="37902" name="Picture 14" descr="j043259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773238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3" name="Picture 15" descr="j043259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1700213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4" name="Picture 16" descr="j043256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08400" y="1628775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33" name="Picture 17" descr="j043259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76900" y="3794125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 flipH="1">
            <a:off x="0" y="6669088"/>
            <a:ext cx="9144000" cy="188912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496D49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8964613" y="0"/>
            <a:ext cx="179387" cy="6858000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436943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 flipH="1">
            <a:off x="0" y="0"/>
            <a:ext cx="9144000" cy="188913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618161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179388" cy="6858000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5B7C5B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8" name="AutoShape 6"/>
          <p:cNvSpPr>
            <a:spLocks noChangeArrowheads="1"/>
          </p:cNvSpPr>
          <p:nvPr/>
        </p:nvSpPr>
        <p:spPr bwMode="auto">
          <a:xfrm>
            <a:off x="0" y="6462713"/>
            <a:ext cx="404813" cy="395287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9" name="AutoShape 7"/>
          <p:cNvSpPr>
            <a:spLocks noChangeArrowheads="1"/>
          </p:cNvSpPr>
          <p:nvPr/>
        </p:nvSpPr>
        <p:spPr bwMode="auto">
          <a:xfrm rot="5400000">
            <a:off x="-4763" y="4763"/>
            <a:ext cx="404813" cy="395288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0" name="AutoShape 8"/>
          <p:cNvSpPr>
            <a:spLocks noChangeArrowheads="1"/>
          </p:cNvSpPr>
          <p:nvPr/>
        </p:nvSpPr>
        <p:spPr bwMode="auto">
          <a:xfrm rot="-10521182">
            <a:off x="8739188" y="0"/>
            <a:ext cx="404812" cy="395288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1" name="AutoShape 9"/>
          <p:cNvSpPr>
            <a:spLocks noChangeArrowheads="1"/>
          </p:cNvSpPr>
          <p:nvPr/>
        </p:nvSpPr>
        <p:spPr bwMode="auto">
          <a:xfrm rot="-5592729">
            <a:off x="8743951" y="6457950"/>
            <a:ext cx="404812" cy="395287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436943"/>
              </a:gs>
            </a:gsLst>
            <a:path path="rect">
              <a:fillToRect l="100000" t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8922" name="Picture 10" descr="Рисунок1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6488"/>
            <a:ext cx="3851275" cy="321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5795963" y="4149725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61452" name="Cloud"/>
          <p:cNvSpPr>
            <a:spLocks noChangeAspect="1" noEditPoints="1" noChangeArrowheads="1"/>
          </p:cNvSpPr>
          <p:nvPr/>
        </p:nvSpPr>
        <p:spPr bwMode="auto">
          <a:xfrm rot="217698">
            <a:off x="4859338" y="4221163"/>
            <a:ext cx="2743200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99CCFF">
                  <a:gamma/>
                  <a:tint val="43529"/>
                  <a:invGamma/>
                </a:srgbClr>
              </a:gs>
              <a:gs pos="100000">
                <a:srgbClr val="99CC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611188" y="620713"/>
            <a:ext cx="7489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4000" b="1">
                <a:solidFill>
                  <a:srgbClr val="003300"/>
                </a:solidFill>
                <a:latin typeface="Comic Sans MS" pitchFamily="66" charset="0"/>
              </a:rPr>
              <a:t>Выбери трудовой  ресурс       </a:t>
            </a:r>
          </a:p>
        </p:txBody>
      </p:sp>
      <p:pic>
        <p:nvPicPr>
          <p:cNvPr id="38926" name="Picture 14" descr="j02149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341438"/>
            <a:ext cx="1511300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7" name="Picture 15" descr="j035671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1557338"/>
            <a:ext cx="172878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8" name="Picture 16" descr="j019352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7763" y="1484313"/>
            <a:ext cx="2335212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7" name="Picture 17" descr="j035671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4076700"/>
            <a:ext cx="1728787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Управляющая кнопка: домой 18">
            <a:hlinkClick r:id="rId6" action="ppaction://hlinksldjump" highlightClick="1"/>
          </p:cNvPr>
          <p:cNvSpPr/>
          <p:nvPr/>
        </p:nvSpPr>
        <p:spPr>
          <a:xfrm>
            <a:off x="8532440" y="6059862"/>
            <a:ext cx="605614" cy="79813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7 тур: Я знаю, что….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5918" y="1600200"/>
            <a:ext cx="6900882" cy="45259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Членам команды задаются  вопросы, вам предстоит дать правильный  ответ. Если команда даёт неправильный ответ,  право ответа переходит следующей команде. </a:t>
            </a:r>
            <a:endParaRPr lang="ru-RU" sz="40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95638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97222" l="9913" r="89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779803"/>
            <a:ext cx="295101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470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4038600" cy="5904656"/>
          </a:xfrm>
        </p:spPr>
        <p:txBody>
          <a:bodyPr>
            <a:noAutofit/>
          </a:bodyPr>
          <a:lstStyle/>
          <a:p>
            <a:r>
              <a:rPr lang="ru-RU" sz="1800" b="1" dirty="0"/>
              <a:t>1.Что означает выражение «Делать бизнес?»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а) обманывать и хитрить,</a:t>
            </a:r>
            <a:br>
              <a:rPr lang="ru-RU" sz="1800" dirty="0"/>
            </a:br>
            <a:r>
              <a:rPr lang="ru-RU" sz="1800" dirty="0"/>
              <a:t>б) учиться в школе бизнесменов,</a:t>
            </a:r>
            <a:br>
              <a:rPr lang="ru-RU" sz="1800" dirty="0"/>
            </a:br>
            <a:r>
              <a:rPr lang="ru-RU" sz="1800" dirty="0"/>
              <a:t>в) заниматься конкретным делом, приносящий доход,</a:t>
            </a:r>
            <a:br>
              <a:rPr lang="ru-RU" sz="1800" dirty="0"/>
            </a:br>
            <a:endParaRPr lang="ru-RU" sz="1800" dirty="0" smtClean="0"/>
          </a:p>
          <a:p>
            <a:r>
              <a:rPr lang="ru-RU" sz="1800" b="1" dirty="0"/>
              <a:t>2.Когда впервые появились бартерные сделки?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а)при первобытнообщинном строе,</a:t>
            </a:r>
            <a:br>
              <a:rPr lang="ru-RU" sz="1800" dirty="0"/>
            </a:br>
            <a:r>
              <a:rPr lang="ru-RU" sz="1800" dirty="0"/>
              <a:t>б)в период общественного разделения труда,</a:t>
            </a:r>
            <a:br>
              <a:rPr lang="ru-RU" sz="1800" dirty="0"/>
            </a:br>
            <a:r>
              <a:rPr lang="ru-RU" sz="1800" dirty="0"/>
              <a:t>в)в наше время,</a:t>
            </a:r>
            <a:br>
              <a:rPr lang="ru-RU" sz="1800" dirty="0"/>
            </a:br>
            <a:endParaRPr lang="ru-RU" sz="1800" dirty="0" smtClean="0"/>
          </a:p>
          <a:p>
            <a:r>
              <a:rPr lang="ru-RU" sz="1800" b="1" dirty="0" smtClean="0"/>
              <a:t>3.Какое </a:t>
            </a:r>
            <a:r>
              <a:rPr lang="ru-RU" sz="1800" b="1" dirty="0"/>
              <a:t>название больше подходит для денег, на которые куплен участок земли для выращивания клубники?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а)сокровище,</a:t>
            </a:r>
            <a:br>
              <a:rPr lang="ru-RU" sz="1800" dirty="0"/>
            </a:br>
            <a:r>
              <a:rPr lang="ru-RU" sz="1800" dirty="0"/>
              <a:t>б) капитал,</a:t>
            </a:r>
            <a:br>
              <a:rPr lang="ru-RU" sz="1800" dirty="0"/>
            </a:br>
            <a:r>
              <a:rPr lang="ru-RU" sz="1800" dirty="0"/>
              <a:t>с) финансы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038600" cy="6120680"/>
          </a:xfrm>
        </p:spPr>
        <p:txBody>
          <a:bodyPr>
            <a:noAutofit/>
          </a:bodyPr>
          <a:lstStyle/>
          <a:p>
            <a:r>
              <a:rPr lang="ru-RU" sz="1800" b="1" dirty="0"/>
              <a:t>4.Слово «бухгалтер» переводится, как?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а)человек, держащий книгу,</a:t>
            </a:r>
            <a:br>
              <a:rPr lang="ru-RU" sz="1800" dirty="0"/>
            </a:br>
            <a:r>
              <a:rPr lang="ru-RU" sz="1800" dirty="0"/>
              <a:t>б)человек, работающий с большой кипой бумаг,</a:t>
            </a:r>
            <a:br>
              <a:rPr lang="ru-RU" sz="1800" dirty="0"/>
            </a:br>
            <a:r>
              <a:rPr lang="ru-RU" sz="1800" dirty="0"/>
              <a:t>в) человек, блуждающий по калькулятору</a:t>
            </a:r>
            <a:r>
              <a:rPr lang="ru-RU" sz="1800" dirty="0" smtClean="0"/>
              <a:t>,</a:t>
            </a:r>
          </a:p>
          <a:p>
            <a:r>
              <a:rPr lang="ru-RU" sz="1800" b="1" dirty="0" smtClean="0"/>
              <a:t>5</a:t>
            </a:r>
            <a:r>
              <a:rPr lang="ru-RU" sz="1800" b="1" dirty="0"/>
              <a:t>) Как переводиться с английского «ноу-хау», и что оно обозначает?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а) новый человек,</a:t>
            </a:r>
            <a:br>
              <a:rPr lang="ru-RU" sz="1800" dirty="0"/>
            </a:br>
            <a:r>
              <a:rPr lang="ru-RU" sz="1800" dirty="0"/>
              <a:t>б) новое предприятие,</a:t>
            </a:r>
            <a:br>
              <a:rPr lang="ru-RU" sz="1800" dirty="0"/>
            </a:br>
            <a:r>
              <a:rPr lang="ru-RU" sz="1800" dirty="0"/>
              <a:t>в) новая идея,(знаю ,как…)</a:t>
            </a:r>
            <a:br>
              <a:rPr lang="ru-RU" sz="1800" dirty="0"/>
            </a:br>
            <a:endParaRPr lang="ru-RU" sz="1800" dirty="0" smtClean="0"/>
          </a:p>
          <a:p>
            <a:r>
              <a:rPr lang="ru-RU" sz="1800" b="1" dirty="0" smtClean="0"/>
              <a:t>6</a:t>
            </a:r>
            <a:r>
              <a:rPr lang="ru-RU" sz="1800" b="1" dirty="0"/>
              <a:t>) Любой человек ,сталкиваясь с ним, испытывает неудобства?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а) проблемы,</a:t>
            </a:r>
            <a:br>
              <a:rPr lang="ru-RU" sz="1800" dirty="0"/>
            </a:br>
            <a:r>
              <a:rPr lang="ru-RU" sz="1800" dirty="0"/>
              <a:t>б) выбор,</a:t>
            </a:r>
            <a:br>
              <a:rPr lang="ru-RU" sz="1800" dirty="0"/>
            </a:br>
            <a:r>
              <a:rPr lang="ru-RU" sz="1800" dirty="0"/>
              <a:t>в) ситуация</a:t>
            </a:r>
            <a:r>
              <a:rPr lang="ru-RU" dirty="0"/>
              <a:t/>
            </a:r>
            <a:br>
              <a:rPr lang="ru-RU" dirty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/>
              <a:t>2 задание «</a:t>
            </a:r>
            <a:r>
              <a:rPr lang="ru-RU" dirty="0"/>
              <a:t>По странам и континентам» 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316288" cy="5257800"/>
          </a:xfrm>
        </p:spPr>
        <p:txBody>
          <a:bodyPr>
            <a:noAutofit/>
          </a:bodyPr>
          <a:lstStyle/>
          <a:p>
            <a:r>
              <a:rPr lang="ru-RU" sz="2000" dirty="0"/>
              <a:t>Злотый             Украина  </a:t>
            </a:r>
            <a:br>
              <a:rPr lang="ru-RU" sz="2000" dirty="0"/>
            </a:br>
            <a:r>
              <a:rPr lang="ru-RU" sz="2000" dirty="0"/>
              <a:t>Рупия                Латвия </a:t>
            </a:r>
            <a:br>
              <a:rPr lang="ru-RU" sz="2000" dirty="0"/>
            </a:br>
            <a:r>
              <a:rPr lang="ru-RU" sz="2000" dirty="0"/>
              <a:t>Донг                  Вьетнам </a:t>
            </a:r>
            <a:br>
              <a:rPr lang="ru-RU" sz="2000" dirty="0"/>
            </a:br>
            <a:r>
              <a:rPr lang="ru-RU" sz="2000" dirty="0"/>
              <a:t>Шекель            Литва </a:t>
            </a:r>
            <a:br>
              <a:rPr lang="ru-RU" sz="2000" dirty="0"/>
            </a:br>
            <a:r>
              <a:rPr lang="ru-RU" sz="2000" dirty="0"/>
              <a:t>Юань                Молдавия </a:t>
            </a:r>
            <a:br>
              <a:rPr lang="ru-RU" sz="2000" dirty="0"/>
            </a:br>
            <a:r>
              <a:rPr lang="ru-RU" sz="2000" dirty="0"/>
              <a:t>Иена                 Узбекистан </a:t>
            </a:r>
            <a:br>
              <a:rPr lang="ru-RU" sz="2000" dirty="0"/>
            </a:br>
            <a:r>
              <a:rPr lang="ru-RU" sz="2000" dirty="0"/>
              <a:t>Лит                    Азербайджан</a:t>
            </a:r>
            <a:br>
              <a:rPr lang="ru-RU" sz="2000" dirty="0"/>
            </a:br>
            <a:r>
              <a:rPr lang="ru-RU" sz="2000" dirty="0" err="1"/>
              <a:t>Манат</a:t>
            </a:r>
            <a:r>
              <a:rPr lang="ru-RU" sz="2000" dirty="0"/>
              <a:t>              Армения </a:t>
            </a:r>
            <a:br>
              <a:rPr lang="ru-RU" sz="2000" dirty="0"/>
            </a:br>
            <a:r>
              <a:rPr lang="ru-RU" sz="2000" dirty="0"/>
              <a:t>Сом                  Эстония</a:t>
            </a:r>
            <a:br>
              <a:rPr lang="ru-RU" sz="2000" dirty="0"/>
            </a:br>
            <a:r>
              <a:rPr lang="ru-RU" sz="2000" dirty="0"/>
              <a:t>Тенге                Киргизия </a:t>
            </a:r>
            <a:br>
              <a:rPr lang="ru-RU" sz="2000" dirty="0"/>
            </a:br>
            <a:r>
              <a:rPr lang="ru-RU" sz="2000" dirty="0"/>
              <a:t>Крона              Казахстан </a:t>
            </a:r>
            <a:br>
              <a:rPr lang="ru-RU" sz="2000" dirty="0"/>
            </a:br>
            <a:r>
              <a:rPr lang="ru-RU" sz="2000" dirty="0"/>
              <a:t>Лат                   Индия </a:t>
            </a:r>
            <a:br>
              <a:rPr lang="ru-RU" sz="2000" dirty="0"/>
            </a:br>
            <a:r>
              <a:rPr lang="ru-RU" sz="2000" dirty="0"/>
              <a:t>Гривна             Польша </a:t>
            </a:r>
            <a:br>
              <a:rPr lang="ru-RU" sz="2000" dirty="0"/>
            </a:br>
            <a:r>
              <a:rPr lang="ru-RU" sz="2000" dirty="0"/>
              <a:t>Лей                  Китай</a:t>
            </a:r>
            <a:br>
              <a:rPr lang="ru-RU" sz="2000" dirty="0"/>
            </a:br>
            <a:r>
              <a:rPr lang="ru-RU" sz="2000" dirty="0"/>
              <a:t>Драм               Израиль </a:t>
            </a:r>
            <a:br>
              <a:rPr lang="ru-RU" sz="2000" dirty="0"/>
            </a:br>
            <a:r>
              <a:rPr lang="ru-RU" sz="2000" dirty="0"/>
              <a:t>Сум                  Япония</a:t>
            </a:r>
            <a:br>
              <a:rPr lang="ru-RU" sz="2000" dirty="0"/>
            </a:br>
            <a:endParaRPr lang="ru-RU" sz="2000" dirty="0"/>
          </a:p>
          <a:p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610744" cy="4525963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4200" b="1" dirty="0"/>
              <a:t>Правильный ответ</a:t>
            </a:r>
            <a:r>
              <a:rPr lang="ru-RU" sz="4200" b="1" dirty="0" smtClean="0"/>
              <a:t>:</a:t>
            </a:r>
          </a:p>
          <a:p>
            <a:pPr marL="0" indent="0" algn="ctr">
              <a:buNone/>
            </a:pPr>
            <a:r>
              <a:rPr lang="ru-RU" sz="4200" dirty="0"/>
              <a:t>Злотый - Польша </a:t>
            </a:r>
            <a:br>
              <a:rPr lang="ru-RU" sz="4200" dirty="0"/>
            </a:br>
            <a:r>
              <a:rPr lang="ru-RU" sz="4200" dirty="0"/>
              <a:t>Рупия - Индия </a:t>
            </a:r>
            <a:br>
              <a:rPr lang="ru-RU" sz="4200" dirty="0"/>
            </a:br>
            <a:r>
              <a:rPr lang="ru-RU" sz="4200" dirty="0"/>
              <a:t>Донг - Вьетнам </a:t>
            </a:r>
            <a:br>
              <a:rPr lang="ru-RU" sz="4200" dirty="0"/>
            </a:br>
            <a:r>
              <a:rPr lang="ru-RU" sz="4200" dirty="0"/>
              <a:t>Шекель - Израиль </a:t>
            </a:r>
            <a:br>
              <a:rPr lang="ru-RU" sz="4200" dirty="0"/>
            </a:br>
            <a:r>
              <a:rPr lang="ru-RU" sz="4200" dirty="0"/>
              <a:t>Юань - Китай </a:t>
            </a:r>
            <a:br>
              <a:rPr lang="ru-RU" sz="4200" dirty="0"/>
            </a:br>
            <a:r>
              <a:rPr lang="ru-RU" sz="4200" dirty="0"/>
              <a:t>Иена - Япония  </a:t>
            </a:r>
            <a:br>
              <a:rPr lang="ru-RU" sz="4200" dirty="0"/>
            </a:br>
            <a:r>
              <a:rPr lang="ru-RU" sz="4200" dirty="0"/>
              <a:t>Лит – Литва </a:t>
            </a:r>
            <a:br>
              <a:rPr lang="ru-RU" sz="4200" dirty="0"/>
            </a:br>
            <a:r>
              <a:rPr lang="ru-RU" sz="4200" dirty="0" err="1"/>
              <a:t>Манат</a:t>
            </a:r>
            <a:r>
              <a:rPr lang="ru-RU" sz="4200" dirty="0"/>
              <a:t> – Азербайджан </a:t>
            </a:r>
            <a:br>
              <a:rPr lang="ru-RU" sz="4200" dirty="0"/>
            </a:br>
            <a:r>
              <a:rPr lang="ru-RU" sz="4200" dirty="0"/>
              <a:t>Сом – Киргизия </a:t>
            </a:r>
            <a:br>
              <a:rPr lang="ru-RU" sz="4200" dirty="0"/>
            </a:br>
            <a:r>
              <a:rPr lang="ru-RU" sz="4200" dirty="0"/>
              <a:t>Тенге – Казахстан </a:t>
            </a:r>
            <a:br>
              <a:rPr lang="ru-RU" sz="4200" dirty="0"/>
            </a:br>
            <a:r>
              <a:rPr lang="ru-RU" sz="4200" dirty="0"/>
              <a:t>Крона – Эстония </a:t>
            </a:r>
            <a:br>
              <a:rPr lang="ru-RU" sz="4200" dirty="0"/>
            </a:br>
            <a:r>
              <a:rPr lang="ru-RU" sz="4200" dirty="0"/>
              <a:t>Лат – Латвия </a:t>
            </a:r>
            <a:br>
              <a:rPr lang="ru-RU" sz="4200" dirty="0"/>
            </a:br>
            <a:r>
              <a:rPr lang="ru-RU" sz="4200" dirty="0"/>
              <a:t>Гривна – Украина </a:t>
            </a:r>
            <a:br>
              <a:rPr lang="ru-RU" sz="4200" dirty="0"/>
            </a:br>
            <a:r>
              <a:rPr lang="ru-RU" sz="4200" dirty="0"/>
              <a:t>Лей – Молдавия </a:t>
            </a:r>
            <a:br>
              <a:rPr lang="ru-RU" sz="4200" dirty="0"/>
            </a:br>
            <a:r>
              <a:rPr lang="ru-RU" sz="4200" dirty="0"/>
              <a:t>Драм – Армения </a:t>
            </a:r>
            <a:br>
              <a:rPr lang="ru-RU" sz="4200" dirty="0"/>
            </a:br>
            <a:r>
              <a:rPr lang="ru-RU" sz="4200" dirty="0"/>
              <a:t>Сум – Узбекистан</a:t>
            </a:r>
            <a:r>
              <a:rPr lang="ru-RU" sz="3600" dirty="0"/>
              <a:t> </a:t>
            </a:r>
            <a:br>
              <a:rPr lang="ru-RU" sz="3600" dirty="0"/>
            </a:br>
            <a:endParaRPr lang="ru-RU" sz="3600" dirty="0"/>
          </a:p>
          <a:p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532440" y="6059862"/>
            <a:ext cx="605614" cy="79813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890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8 тур: Корзина знаний 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600200"/>
            <a:ext cx="541094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sz="3600" dirty="0" smtClean="0"/>
              <a:t>Члены команд по очереди вытаскивают из корзины листы с вопросами и отвечают на них. Если отвечающая команда даёт неправильный ответ, другие команды могут ответить и заработать дополнительные баллы.</a:t>
            </a:r>
            <a:endParaRPr lang="ru-R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427" b="89744" l="9767" r="89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628800"/>
            <a:ext cx="4104456" cy="446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532440" y="6059862"/>
            <a:ext cx="605614" cy="79813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114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9 тур: Гонка за лидером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команды по очереди должны ответить на максимальное количество вопросов за</a:t>
            </a:r>
          </a:p>
          <a:p>
            <a:pPr algn="ctr"/>
            <a:r>
              <a:rPr lang="ru-RU" sz="4400" dirty="0"/>
              <a:t> </a:t>
            </a:r>
            <a:r>
              <a:rPr lang="ru-RU" sz="4400" dirty="0" smtClean="0"/>
              <a:t>          </a:t>
            </a:r>
            <a:r>
              <a:rPr lang="ru-RU" sz="4400" dirty="0" smtClean="0"/>
              <a:t>1</a:t>
            </a:r>
            <a:r>
              <a:rPr lang="ru-RU" sz="4400" dirty="0" smtClean="0"/>
              <a:t> минуту.</a:t>
            </a:r>
            <a:endParaRPr lang="ru-RU" sz="44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95638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7"/>
            <a:ext cx="3672408" cy="2750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7532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3275856" y="290348"/>
            <a:ext cx="54006" cy="626469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796136" y="260648"/>
            <a:ext cx="72008" cy="626469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55576" y="2276872"/>
            <a:ext cx="741682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55576" y="4437112"/>
            <a:ext cx="741682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479099" y="620688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hlinkClick r:id="rId2" action="ppaction://hlinksldjump"/>
              </a:rPr>
              <a:t>1</a:t>
            </a:r>
            <a:endParaRPr lang="ru-RU" sz="8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660232" y="620688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>
                <a:hlinkClick r:id="rId3" action="ppaction://hlinksldjump"/>
              </a:rPr>
              <a:t>3</a:t>
            </a:r>
            <a:endParaRPr lang="ru-RU" sz="8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660232" y="2644926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hlinkClick r:id="rId4" action="ppaction://hlinksldjump"/>
              </a:rPr>
              <a:t>6</a:t>
            </a:r>
            <a:endParaRPr lang="ru-RU" sz="8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283968" y="2644926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hlinkClick r:id="rId5" action="ppaction://hlinksldjump"/>
              </a:rPr>
              <a:t>5</a:t>
            </a:r>
            <a:endParaRPr lang="ru-RU" sz="8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283968" y="645631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>
                <a:hlinkClick r:id="rId6" action="ppaction://hlinksldjump"/>
              </a:rPr>
              <a:t>2</a:t>
            </a:r>
            <a:endParaRPr lang="ru-RU" sz="8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479099" y="2699420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hlinkClick r:id="rId7" action="ppaction://hlinksldjump"/>
              </a:rPr>
              <a:t>4</a:t>
            </a:r>
            <a:endParaRPr lang="ru-RU" sz="8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660232" y="4781306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>
                <a:hlinkClick r:id="rId8" action="ppaction://hlinksldjump"/>
              </a:rPr>
              <a:t>9</a:t>
            </a:r>
            <a:endParaRPr lang="ru-RU" sz="8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283968" y="4781306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>
                <a:hlinkClick r:id="rId9" action="ppaction://hlinksldjump"/>
              </a:rPr>
              <a:t>8</a:t>
            </a:r>
            <a:endParaRPr lang="ru-RU" sz="8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715685" y="479715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hlinkClick r:id="rId10" action="ppaction://hlinksldjump"/>
              </a:rPr>
              <a:t>7</a:t>
            </a:r>
            <a:endParaRPr lang="ru-RU" sz="8800" b="1" dirty="0"/>
          </a:p>
        </p:txBody>
      </p:sp>
      <p:sp>
        <p:nvSpPr>
          <p:cNvPr id="2" name="Стрелка вправо 1">
            <a:hlinkClick r:id="" action="ppaction://noaction"/>
          </p:cNvPr>
          <p:cNvSpPr/>
          <p:nvPr/>
        </p:nvSpPr>
        <p:spPr>
          <a:xfrm>
            <a:off x="8115244" y="635389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807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 flipH="1">
            <a:off x="0" y="6669088"/>
            <a:ext cx="9144000" cy="188912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496D49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8964613" y="0"/>
            <a:ext cx="179387" cy="6858000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436943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 flipH="1">
            <a:off x="0" y="0"/>
            <a:ext cx="9144000" cy="188913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618161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0"/>
            <a:ext cx="179388" cy="6858000"/>
          </a:xfrm>
          <a:prstGeom prst="rect">
            <a:avLst/>
          </a:prstGeom>
          <a:gradFill rotWithShape="1">
            <a:gsLst>
              <a:gs pos="0">
                <a:srgbClr val="003300"/>
              </a:gs>
              <a:gs pos="50000">
                <a:srgbClr val="5B7C5B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auto">
          <a:xfrm>
            <a:off x="0" y="6462713"/>
            <a:ext cx="404813" cy="395287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t="100000" r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 rot="5400000">
            <a:off x="-4763" y="4763"/>
            <a:ext cx="404813" cy="395288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6" name="AutoShape 8"/>
          <p:cNvSpPr>
            <a:spLocks noChangeArrowheads="1"/>
          </p:cNvSpPr>
          <p:nvPr/>
        </p:nvSpPr>
        <p:spPr bwMode="auto">
          <a:xfrm rot="-10521182">
            <a:off x="8739188" y="0"/>
            <a:ext cx="404812" cy="395288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3E653E"/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7" name="AutoShape 9"/>
          <p:cNvSpPr>
            <a:spLocks noChangeArrowheads="1"/>
          </p:cNvSpPr>
          <p:nvPr/>
        </p:nvSpPr>
        <p:spPr bwMode="auto">
          <a:xfrm rot="-5592729">
            <a:off x="8743951" y="6457950"/>
            <a:ext cx="404812" cy="395287"/>
          </a:xfrm>
          <a:prstGeom prst="rtTriangle">
            <a:avLst/>
          </a:prstGeom>
          <a:gradFill rotWithShape="1">
            <a:gsLst>
              <a:gs pos="0">
                <a:srgbClr val="003300"/>
              </a:gs>
              <a:gs pos="100000">
                <a:srgbClr val="436943"/>
              </a:gs>
            </a:gsLst>
            <a:path path="rect">
              <a:fillToRect l="100000" t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3995738" y="4508500"/>
            <a:ext cx="619125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890915"/>
                </a:solidFill>
                <a:latin typeface="Comic Sans MS" pitchFamily="66" charset="0"/>
              </a:rPr>
              <a:t>                           </a:t>
            </a:r>
            <a:endParaRPr lang="ru-RU" sz="4400" b="1">
              <a:solidFill>
                <a:srgbClr val="890915"/>
              </a:solidFill>
              <a:latin typeface="Comic Sans MS" pitchFamily="66" charset="0"/>
            </a:endParaRPr>
          </a:p>
          <a:p>
            <a:pPr algn="l">
              <a:spcBef>
                <a:spcPct val="50000"/>
              </a:spcBef>
            </a:pPr>
            <a:endParaRPr lang="ru-RU" sz="4400" b="1">
              <a:solidFill>
                <a:srgbClr val="890915"/>
              </a:solidFill>
              <a:latin typeface="Comic Sans MS" pitchFamily="66" charset="0"/>
            </a:endParaRP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5795963" y="4149725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250825" y="188913"/>
            <a:ext cx="88931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000" b="1">
                <a:solidFill>
                  <a:srgbClr val="003300"/>
                </a:solidFill>
                <a:latin typeface="Comic Sans MS" pitchFamily="66" charset="0"/>
              </a:rPr>
              <a:t>                             </a:t>
            </a:r>
          </a:p>
          <a:p>
            <a:pPr algn="l">
              <a:spcBef>
                <a:spcPct val="50000"/>
              </a:spcBef>
            </a:pPr>
            <a:r>
              <a:rPr lang="ru-RU" sz="4000" b="1">
                <a:solidFill>
                  <a:srgbClr val="003300"/>
                </a:solidFill>
                <a:latin typeface="Comic Sans MS" pitchFamily="66" charset="0"/>
              </a:rPr>
              <a:t>      </a:t>
            </a:r>
          </a:p>
        </p:txBody>
      </p:sp>
      <p:sp>
        <p:nvSpPr>
          <p:cNvPr id="48141" name="WordArt 13"/>
          <p:cNvSpPr>
            <a:spLocks noChangeArrowheads="1" noChangeShapeType="1" noTextEdit="1"/>
          </p:cNvSpPr>
          <p:nvPr/>
        </p:nvSpPr>
        <p:spPr bwMode="auto">
          <a:xfrm>
            <a:off x="971550" y="1196975"/>
            <a:ext cx="6913563" cy="43195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ru-RU" sz="80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МОЛОДЦЫ!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246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5400" b="1" dirty="0" smtClean="0"/>
              <a:t>1 тур: </a:t>
            </a:r>
            <a:r>
              <a:rPr lang="ru-RU" sz="5400" dirty="0" smtClean="0"/>
              <a:t> </a:t>
            </a:r>
            <a:r>
              <a:rPr lang="ru-RU" sz="3600" b="1" dirty="0" smtClean="0"/>
              <a:t>«Объедини общим термином»  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964488" cy="5472608"/>
          </a:xfrm>
        </p:spPr>
        <p:txBody>
          <a:bodyPr>
            <a:normAutofit fontScale="55000" lnSpcReduction="20000"/>
          </a:bodyPr>
          <a:lstStyle/>
          <a:p>
            <a:pPr marL="742950" indent="-742950">
              <a:buNone/>
            </a:pPr>
            <a:r>
              <a:rPr lang="ru-RU" sz="4400" dirty="0" smtClean="0"/>
              <a:t> 1.Учреждение, кредиты, ссуды, клиент.</a:t>
            </a:r>
          </a:p>
          <a:p>
            <a:pPr marL="742950" indent="-742950">
              <a:buNone/>
            </a:pPr>
            <a:r>
              <a:rPr lang="ru-RU" sz="4400" dirty="0" smtClean="0"/>
              <a:t> (Банк) </a:t>
            </a:r>
          </a:p>
          <a:p>
            <a:pPr marL="742950" indent="-742950">
              <a:buNone/>
            </a:pPr>
            <a:r>
              <a:rPr lang="ru-RU" sz="4400" dirty="0"/>
              <a:t> </a:t>
            </a:r>
            <a:r>
              <a:rPr lang="ru-RU" sz="4400" dirty="0" smtClean="0"/>
              <a:t>2. Товар, информация, покупатель. </a:t>
            </a:r>
          </a:p>
          <a:p>
            <a:pPr marL="742950" indent="-742950">
              <a:buNone/>
            </a:pPr>
            <a:r>
              <a:rPr lang="ru-RU" sz="4400" dirty="0" smtClean="0"/>
              <a:t>(Реклама) </a:t>
            </a:r>
          </a:p>
          <a:p>
            <a:pPr marL="742950" indent="-742950">
              <a:buNone/>
            </a:pPr>
            <a:r>
              <a:rPr lang="ru-RU" sz="4400" dirty="0"/>
              <a:t> </a:t>
            </a:r>
            <a:r>
              <a:rPr lang="ru-RU" sz="4400" dirty="0" smtClean="0"/>
              <a:t>3. Свободно-конвертируемая, частично конвертируемая, неконвертируемая. </a:t>
            </a:r>
          </a:p>
          <a:p>
            <a:pPr marL="742950" indent="-742950">
              <a:buNone/>
            </a:pPr>
            <a:r>
              <a:rPr lang="ru-RU" sz="4400" dirty="0" smtClean="0"/>
              <a:t>(Валюта) </a:t>
            </a:r>
          </a:p>
          <a:p>
            <a:pPr marL="742950" indent="-742950">
              <a:buNone/>
            </a:pPr>
            <a:r>
              <a:rPr lang="ru-RU" sz="4400" dirty="0"/>
              <a:t> </a:t>
            </a:r>
            <a:r>
              <a:rPr lang="ru-RU" sz="4400" dirty="0" smtClean="0"/>
              <a:t>4. Товар, страна, вывоз. </a:t>
            </a:r>
          </a:p>
          <a:p>
            <a:pPr marL="742950" indent="-742950">
              <a:buNone/>
            </a:pPr>
            <a:r>
              <a:rPr lang="ru-RU" sz="4400" dirty="0" smtClean="0"/>
              <a:t>(Экспорт) </a:t>
            </a:r>
          </a:p>
          <a:p>
            <a:pPr marL="742950" indent="-742950">
              <a:buNone/>
            </a:pPr>
            <a:r>
              <a:rPr lang="ru-RU" sz="4400" dirty="0"/>
              <a:t> </a:t>
            </a:r>
            <a:r>
              <a:rPr lang="ru-RU" sz="4400" dirty="0" smtClean="0"/>
              <a:t>5. Деньги, Большое количество денег, обесценивание денег.</a:t>
            </a:r>
          </a:p>
          <a:p>
            <a:pPr marL="742950" indent="-742950">
              <a:buNone/>
            </a:pPr>
            <a:r>
              <a:rPr lang="ru-RU" sz="4400" dirty="0" smtClean="0"/>
              <a:t> (Инфляция) </a:t>
            </a:r>
          </a:p>
          <a:p>
            <a:pPr marL="742950" indent="-742950">
              <a:buNone/>
            </a:pPr>
            <a:r>
              <a:rPr lang="ru-RU" sz="4400" dirty="0"/>
              <a:t> </a:t>
            </a:r>
            <a:r>
              <a:rPr lang="ru-RU" sz="4400" dirty="0" smtClean="0"/>
              <a:t>6. Товар, страна, ввоз.</a:t>
            </a:r>
          </a:p>
          <a:p>
            <a:pPr marL="742950" indent="-742950">
              <a:buNone/>
            </a:pPr>
            <a:r>
              <a:rPr lang="ru-RU" sz="4400" dirty="0" smtClean="0"/>
              <a:t> (Импорт) 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95638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355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24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2 тур: Загадочный</a:t>
            </a:r>
            <a:endParaRPr lang="ru-RU" sz="54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4316288" cy="561662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Половинку от зарплаты </a:t>
            </a:r>
            <a:br>
              <a:rPr lang="ru-RU" dirty="0" smtClean="0"/>
            </a:br>
            <a:r>
              <a:rPr lang="ru-RU" dirty="0" smtClean="0"/>
              <a:t>Называют как, ребята? </a:t>
            </a:r>
          </a:p>
          <a:p>
            <a:endParaRPr lang="ru-RU" dirty="0"/>
          </a:p>
          <a:p>
            <a:r>
              <a:rPr lang="ru-RU" dirty="0" smtClean="0"/>
              <a:t>Всё, что в жизни продаётся, </a:t>
            </a:r>
            <a:br>
              <a:rPr lang="ru-RU" dirty="0" smtClean="0"/>
            </a:br>
            <a:r>
              <a:rPr lang="ru-RU" dirty="0" smtClean="0"/>
              <a:t>Одинаково зовётся: </a:t>
            </a:r>
            <a:br>
              <a:rPr lang="ru-RU" dirty="0" smtClean="0"/>
            </a:br>
            <a:r>
              <a:rPr lang="ru-RU" dirty="0" smtClean="0"/>
              <a:t>И крупа, и самовар </a:t>
            </a:r>
            <a:br>
              <a:rPr lang="ru-RU" dirty="0" smtClean="0"/>
            </a:br>
            <a:r>
              <a:rPr lang="ru-RU" dirty="0" smtClean="0"/>
              <a:t>Называются ... </a:t>
            </a:r>
          </a:p>
          <a:p>
            <a:r>
              <a:rPr lang="ru-RU" dirty="0" smtClean="0"/>
              <a:t>Мебель купили, одежду, посуду.</a:t>
            </a:r>
          </a:p>
          <a:p>
            <a:pPr marL="0" indent="0">
              <a:buNone/>
            </a:pPr>
            <a:r>
              <a:rPr lang="ru-RU" dirty="0" smtClean="0"/>
              <a:t>     Брали для этого в банке мы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...  </a:t>
            </a:r>
            <a:r>
              <a:rPr lang="ru-RU" i="1" dirty="0" smtClean="0"/>
              <a:t> </a:t>
            </a:r>
          </a:p>
          <a:p>
            <a:r>
              <a:rPr lang="ru-RU" dirty="0" smtClean="0"/>
              <a:t> В море коварном товаров и цен</a:t>
            </a:r>
          </a:p>
          <a:p>
            <a:pPr marL="0" indent="0">
              <a:buNone/>
            </a:pPr>
            <a:r>
              <a:rPr lang="ru-RU" dirty="0" smtClean="0"/>
              <a:t>      Бизнес-корабль ведёт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... </a:t>
            </a:r>
            <a:r>
              <a:rPr lang="ru-RU" i="1" dirty="0" smtClean="0"/>
              <a:t>  </a:t>
            </a:r>
            <a:r>
              <a:rPr lang="ru-RU" dirty="0" smtClean="0"/>
              <a:t> 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755704" y="1124744"/>
            <a:ext cx="4388296" cy="554461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Из какого аппарата</a:t>
            </a:r>
          </a:p>
          <a:p>
            <a:pPr marL="0" indent="0">
              <a:buNone/>
            </a:pPr>
            <a:r>
              <a:rPr lang="ru-RU" dirty="0" smtClean="0"/>
              <a:t>      Выдаётся нам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зарплата?</a:t>
            </a:r>
            <a:r>
              <a:rPr lang="ru-RU" i="1" dirty="0" smtClean="0"/>
              <a:t>      </a:t>
            </a:r>
          </a:p>
          <a:p>
            <a:r>
              <a:rPr lang="ru-RU" dirty="0" smtClean="0"/>
              <a:t>За сметану, хлеб и сыр</a:t>
            </a:r>
            <a:br>
              <a:rPr lang="ru-RU" dirty="0" smtClean="0"/>
            </a:br>
            <a:r>
              <a:rPr lang="ru-RU" dirty="0" smtClean="0"/>
              <a:t>В кассе чек пробьёт ...    </a:t>
            </a:r>
            <a:endParaRPr lang="ru-RU" dirty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фирме прибыль он считает,</a:t>
            </a:r>
            <a:br>
              <a:rPr lang="ru-RU" dirty="0" smtClean="0"/>
            </a:br>
            <a:r>
              <a:rPr lang="ru-RU" dirty="0" smtClean="0"/>
              <a:t>Всем зарплату начисляет.</a:t>
            </a:r>
            <a:br>
              <a:rPr lang="ru-RU" dirty="0" smtClean="0"/>
            </a:br>
            <a:r>
              <a:rPr lang="ru-RU" dirty="0" smtClean="0"/>
              <a:t>И считать ему не лень</a:t>
            </a:r>
            <a:br>
              <a:rPr lang="ru-RU" dirty="0" smtClean="0"/>
            </a:br>
            <a:r>
              <a:rPr lang="ru-RU" dirty="0" smtClean="0"/>
              <a:t>Все налоги целый день.    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Приносить доходы стал</a:t>
            </a:r>
          </a:p>
          <a:p>
            <a:pPr marL="0" indent="0">
              <a:buNone/>
            </a:pPr>
            <a:r>
              <a:rPr lang="ru-RU" dirty="0" smtClean="0"/>
              <a:t>      В банке папин ...  </a:t>
            </a:r>
            <a:r>
              <a:rPr lang="ru-RU" i="1" dirty="0" smtClean="0"/>
              <a:t> </a:t>
            </a:r>
            <a:endParaRPr lang="ru-RU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168082" y="615940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dirty="0"/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095638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19872" y="1628800"/>
            <a:ext cx="10118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(Аванс.)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21008" y="2855992"/>
            <a:ext cx="9924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(Товар.) </a:t>
            </a:r>
            <a:br>
              <a:rPr lang="ru-RU" dirty="0"/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4688269"/>
            <a:ext cx="857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(ссуду)</a:t>
            </a:r>
            <a:endParaRPr lang="ru-RU" dirty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43608" y="6229355"/>
            <a:ext cx="1382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(бизнесмен)</a:t>
            </a:r>
            <a:endParaRPr lang="ru-RU" dirty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804248" y="1905799"/>
            <a:ext cx="1427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(Банкомат.)</a:t>
            </a:r>
            <a:endParaRPr lang="ru-RU" dirty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830798" y="2636912"/>
            <a:ext cx="1059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(Кассир.)</a:t>
            </a:r>
            <a:br>
              <a:rPr lang="ru-RU" dirty="0"/>
            </a:b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489853" y="4688269"/>
            <a:ext cx="13409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(Бухгалтер.)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645651" y="6013626"/>
            <a:ext cx="1205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(капитал)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1629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/>
              <a:t>3 тур: Шифровка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80939"/>
            <a:ext cx="8229600" cy="540060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sz="3500" dirty="0"/>
          </a:p>
        </p:txBody>
      </p:sp>
      <p:sp>
        <p:nvSpPr>
          <p:cNvPr id="9" name="TextBox 8"/>
          <p:cNvSpPr txBox="1"/>
          <p:nvPr/>
        </p:nvSpPr>
        <p:spPr>
          <a:xfrm>
            <a:off x="5539189" y="4604701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564738" y="49865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5564738" y="558924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222" y="908721"/>
            <a:ext cx="7580969" cy="303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3357" y="3872426"/>
            <a:ext cx="7463933" cy="298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275856" y="2933164"/>
            <a:ext cx="21043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Деньги</a:t>
            </a:r>
            <a:endParaRPr lang="ru-RU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43808" y="5815584"/>
            <a:ext cx="20120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Обмен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xmlns="" val="64266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97843" y="3356992"/>
            <a:ext cx="702077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640" y="506800"/>
            <a:ext cx="6553187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2555776" y="2437437"/>
            <a:ext cx="31895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Экономика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77617" y="5283437"/>
            <a:ext cx="21459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Товары</a:t>
            </a:r>
            <a:endParaRPr lang="ru-RU" sz="4800" b="1" dirty="0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095638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4 тур: Чудесная лесенка</a:t>
            </a:r>
            <a:endParaRPr lang="ru-RU" sz="5400" b="1" dirty="0"/>
          </a:p>
        </p:txBody>
      </p:sp>
      <p:sp>
        <p:nvSpPr>
          <p:cNvPr id="32" name="Управляющая кнопка: домой 31">
            <a:hlinkClick r:id="rId2" action="ppaction://hlinksldjump" highlightClick="1"/>
          </p:cNvPr>
          <p:cNvSpPr/>
          <p:nvPr/>
        </p:nvSpPr>
        <p:spPr>
          <a:xfrm>
            <a:off x="8553710" y="6059862"/>
            <a:ext cx="605614" cy="79813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069" t="36037" r="15087" b="26966"/>
          <a:stretch/>
        </p:blipFill>
        <p:spPr bwMode="auto">
          <a:xfrm>
            <a:off x="160423" y="1484784"/>
            <a:ext cx="8696094" cy="457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00108" y="1710055"/>
            <a:ext cx="399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1283296" y="1710054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34" name="TextBox 33"/>
          <p:cNvSpPr txBox="1"/>
          <p:nvPr/>
        </p:nvSpPr>
        <p:spPr>
          <a:xfrm>
            <a:off x="1711618" y="1710055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н</a:t>
            </a:r>
            <a:endParaRPr lang="ru-RU" sz="3600" dirty="0"/>
          </a:p>
        </p:txBody>
      </p:sp>
      <p:sp>
        <p:nvSpPr>
          <p:cNvPr id="35" name="TextBox 34"/>
          <p:cNvSpPr txBox="1"/>
          <p:nvPr/>
        </p:nvSpPr>
        <p:spPr>
          <a:xfrm>
            <a:off x="2188528" y="1710053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36" name="TextBox 35"/>
          <p:cNvSpPr txBox="1"/>
          <p:nvPr/>
        </p:nvSpPr>
        <p:spPr>
          <a:xfrm>
            <a:off x="2520980" y="1710052"/>
            <a:ext cx="497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7" name="TextBox 36"/>
          <p:cNvSpPr txBox="1"/>
          <p:nvPr/>
        </p:nvSpPr>
        <p:spPr>
          <a:xfrm>
            <a:off x="3059898" y="1710055"/>
            <a:ext cx="434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38" name="TextBox 37"/>
          <p:cNvSpPr txBox="1"/>
          <p:nvPr/>
        </p:nvSpPr>
        <p:spPr>
          <a:xfrm>
            <a:off x="3494632" y="1710055"/>
            <a:ext cx="399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к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55070" y="2360970"/>
            <a:ext cx="399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40" name="TextBox 39"/>
          <p:cNvSpPr txBox="1"/>
          <p:nvPr/>
        </p:nvSpPr>
        <p:spPr>
          <a:xfrm>
            <a:off x="3894100" y="1710055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41" name="TextBox 40"/>
          <p:cNvSpPr txBox="1"/>
          <p:nvPr/>
        </p:nvSpPr>
        <p:spPr>
          <a:xfrm>
            <a:off x="1307341" y="2356382"/>
            <a:ext cx="380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42" name="TextBox 41"/>
          <p:cNvSpPr txBox="1"/>
          <p:nvPr/>
        </p:nvSpPr>
        <p:spPr>
          <a:xfrm>
            <a:off x="6588224" y="5174376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б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711618" y="2360970"/>
            <a:ext cx="425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</a:t>
            </a:r>
            <a:endParaRPr lang="ru-RU" sz="3600" dirty="0"/>
          </a:p>
        </p:txBody>
      </p:sp>
      <p:sp>
        <p:nvSpPr>
          <p:cNvPr id="44" name="TextBox 43"/>
          <p:cNvSpPr txBox="1"/>
          <p:nvPr/>
        </p:nvSpPr>
        <p:spPr>
          <a:xfrm flipV="1">
            <a:off x="2186461" y="2424073"/>
            <a:ext cx="36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45" name="TextBox 44"/>
          <p:cNvSpPr txBox="1"/>
          <p:nvPr/>
        </p:nvSpPr>
        <p:spPr>
          <a:xfrm>
            <a:off x="2556246" y="2356381"/>
            <a:ext cx="426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р</a:t>
            </a:r>
            <a:endParaRPr lang="ru-RU" sz="3600" dirty="0"/>
          </a:p>
        </p:txBody>
      </p:sp>
      <p:sp>
        <p:nvSpPr>
          <p:cNvPr id="46" name="TextBox 45"/>
          <p:cNvSpPr txBox="1"/>
          <p:nvPr/>
        </p:nvSpPr>
        <p:spPr>
          <a:xfrm>
            <a:off x="3018232" y="2384864"/>
            <a:ext cx="364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47" name="TextBox 46"/>
          <p:cNvSpPr txBox="1"/>
          <p:nvPr/>
        </p:nvSpPr>
        <p:spPr>
          <a:xfrm>
            <a:off x="786044" y="3009009"/>
            <a:ext cx="497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48" name="TextBox 47"/>
          <p:cNvSpPr txBox="1"/>
          <p:nvPr/>
        </p:nvSpPr>
        <p:spPr>
          <a:xfrm>
            <a:off x="1250306" y="3031195"/>
            <a:ext cx="434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49" name="TextBox 48"/>
          <p:cNvSpPr txBox="1"/>
          <p:nvPr/>
        </p:nvSpPr>
        <p:spPr>
          <a:xfrm>
            <a:off x="1685040" y="3022684"/>
            <a:ext cx="380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50" name="TextBox 49"/>
          <p:cNvSpPr txBox="1"/>
          <p:nvPr/>
        </p:nvSpPr>
        <p:spPr>
          <a:xfrm>
            <a:off x="2982966" y="3050870"/>
            <a:ext cx="404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я</a:t>
            </a:r>
            <a:endParaRPr lang="ru-RU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7174" y="2961266"/>
            <a:ext cx="80486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4006" y="2946399"/>
            <a:ext cx="7493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800734" y="3628660"/>
            <a:ext cx="399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</a:t>
            </a:r>
            <a:endParaRPr lang="ru-RU" sz="36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8416" y="3541734"/>
            <a:ext cx="7985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1032" y="3570072"/>
            <a:ext cx="7985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7672" y="3580606"/>
            <a:ext cx="7985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2078" y="3562053"/>
            <a:ext cx="8651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2982966" y="3660599"/>
            <a:ext cx="434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и</a:t>
            </a:r>
            <a:endParaRPr lang="ru-RU" sz="3600" dirty="0"/>
          </a:p>
        </p:txBody>
      </p:sp>
      <p:pic>
        <p:nvPicPr>
          <p:cNvPr id="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3191" y="3562052"/>
            <a:ext cx="7493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3929230" y="3660598"/>
            <a:ext cx="364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т</a:t>
            </a:r>
            <a:endParaRPr lang="ru-RU" sz="3600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629" y="4312009"/>
            <a:ext cx="7683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0232" y="4316532"/>
            <a:ext cx="7985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3855" y="4269604"/>
            <a:ext cx="7985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3745" y="4312009"/>
            <a:ext cx="7985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2368" y="4290521"/>
            <a:ext cx="8651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TextBox 66"/>
          <p:cNvSpPr txBox="1"/>
          <p:nvPr/>
        </p:nvSpPr>
        <p:spPr>
          <a:xfrm>
            <a:off x="2967738" y="4390979"/>
            <a:ext cx="434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и</a:t>
            </a:r>
            <a:endParaRPr lang="ru-RU" sz="3600" dirty="0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4411" y="4290520"/>
            <a:ext cx="7747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67" y="5036399"/>
            <a:ext cx="7683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6643" y="5039715"/>
            <a:ext cx="7985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3745" y="5036398"/>
            <a:ext cx="7985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0917" y="5036397"/>
            <a:ext cx="677611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6228" y="5091042"/>
            <a:ext cx="737465" cy="821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TextBox 73"/>
          <p:cNvSpPr txBox="1"/>
          <p:nvPr/>
        </p:nvSpPr>
        <p:spPr>
          <a:xfrm>
            <a:off x="2968531" y="5198355"/>
            <a:ext cx="434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75" name="TextBox 74"/>
          <p:cNvSpPr txBox="1"/>
          <p:nvPr/>
        </p:nvSpPr>
        <p:spPr>
          <a:xfrm>
            <a:off x="4318354" y="5177421"/>
            <a:ext cx="380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76" name="TextBox 75"/>
          <p:cNvSpPr txBox="1"/>
          <p:nvPr/>
        </p:nvSpPr>
        <p:spPr>
          <a:xfrm>
            <a:off x="4788024" y="5178558"/>
            <a:ext cx="399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77" name="TextBox 76"/>
          <p:cNvSpPr txBox="1"/>
          <p:nvPr/>
        </p:nvSpPr>
        <p:spPr>
          <a:xfrm>
            <a:off x="5187492" y="5177420"/>
            <a:ext cx="434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51" name="TextBox 50"/>
          <p:cNvSpPr txBox="1"/>
          <p:nvPr/>
        </p:nvSpPr>
        <p:spPr>
          <a:xfrm>
            <a:off x="3447305" y="5198355"/>
            <a:ext cx="401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ч</a:t>
            </a:r>
            <a:endParaRPr lang="ru-RU" sz="3600" dirty="0"/>
          </a:p>
        </p:txBody>
      </p:sp>
      <p:sp>
        <p:nvSpPr>
          <p:cNvPr id="52" name="TextBox 51"/>
          <p:cNvSpPr txBox="1"/>
          <p:nvPr/>
        </p:nvSpPr>
        <p:spPr>
          <a:xfrm>
            <a:off x="3894100" y="5178558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80" name="TextBox 79"/>
          <p:cNvSpPr txBox="1"/>
          <p:nvPr/>
        </p:nvSpPr>
        <p:spPr>
          <a:xfrm>
            <a:off x="5622226" y="5214745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81" name="TextBox 80"/>
          <p:cNvSpPr txBox="1"/>
          <p:nvPr/>
        </p:nvSpPr>
        <p:spPr>
          <a:xfrm>
            <a:off x="7477813" y="5174377"/>
            <a:ext cx="741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82" name="TextBox 81"/>
          <p:cNvSpPr txBox="1"/>
          <p:nvPr/>
        </p:nvSpPr>
        <p:spPr>
          <a:xfrm>
            <a:off x="8329500" y="5201530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53" name="TextBox 52"/>
          <p:cNvSpPr txBox="1"/>
          <p:nvPr/>
        </p:nvSpPr>
        <p:spPr>
          <a:xfrm>
            <a:off x="6976278" y="5195036"/>
            <a:ext cx="420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55" name="TextBox 54"/>
          <p:cNvSpPr txBox="1"/>
          <p:nvPr/>
        </p:nvSpPr>
        <p:spPr>
          <a:xfrm>
            <a:off x="7874371" y="5195037"/>
            <a:ext cx="3449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г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15082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4" grpId="0"/>
      <p:bldP spid="59" grpId="0"/>
      <p:bldP spid="61" grpId="0"/>
      <p:bldP spid="67" grpId="0"/>
      <p:bldP spid="74" grpId="0"/>
      <p:bldP spid="75" grpId="0"/>
      <p:bldP spid="76" grpId="0"/>
      <p:bldP spid="77" grpId="0"/>
      <p:bldP spid="51" grpId="0"/>
      <p:bldP spid="52" grpId="0"/>
      <p:bldP spid="80" grpId="0"/>
      <p:bldP spid="81" grpId="0"/>
      <p:bldP spid="82" grpId="0"/>
      <p:bldP spid="53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5 тур: «Рекламная пауза»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5040560"/>
          </a:xfrm>
        </p:spPr>
        <p:txBody>
          <a:bodyPr>
            <a:normAutofit fontScale="92500" lnSpcReduction="10000"/>
          </a:bodyPr>
          <a:lstStyle/>
          <a:p>
            <a:r>
              <a:rPr lang="ru-RU" sz="35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Рекламный </a:t>
            </a:r>
            <a:r>
              <a:rPr lang="ru-RU" sz="3500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слоган этой </a:t>
            </a:r>
            <a:r>
              <a:rPr lang="ru-RU" sz="35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компании</a:t>
            </a:r>
          </a:p>
          <a:p>
            <a:r>
              <a:rPr lang="ru-RU" sz="35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500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звучит так: «УПРАВЛЯЙ МЕЧТОЙ</a:t>
            </a:r>
            <a:r>
              <a:rPr lang="ru-RU" sz="35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»</a:t>
            </a:r>
          </a:p>
          <a:p>
            <a:endParaRPr lang="ru-RU" sz="3500" dirty="0" smtClean="0"/>
          </a:p>
          <a:p>
            <a:r>
              <a:rPr lang="en-US" sz="3500" dirty="0" smtClean="0"/>
              <a:t>Das </a:t>
            </a:r>
            <a:r>
              <a:rPr lang="en-US" sz="3500" dirty="0"/>
              <a:t>Auto</a:t>
            </a:r>
            <a:r>
              <a:rPr lang="en-US" sz="3500" dirty="0" smtClean="0"/>
              <a:t>.</a:t>
            </a:r>
            <a:endParaRPr lang="ru-RU" sz="3500" dirty="0" smtClean="0"/>
          </a:p>
          <a:p>
            <a:endParaRPr lang="ru-RU" sz="3500" dirty="0" smtClean="0"/>
          </a:p>
          <a:p>
            <a:r>
              <a:rPr lang="ru-RU" sz="3500" dirty="0" smtClean="0"/>
              <a:t>Бери </a:t>
            </a:r>
            <a:r>
              <a:rPr lang="ru-RU" sz="3500" dirty="0"/>
              <a:t>от жизни всё!</a:t>
            </a:r>
          </a:p>
          <a:p>
            <a:endParaRPr lang="ru-RU" sz="3500" dirty="0" smtClean="0"/>
          </a:p>
          <a:p>
            <a:r>
              <a:rPr lang="ru-RU" sz="3500" dirty="0" smtClean="0"/>
              <a:t>Имидж </a:t>
            </a:r>
            <a:r>
              <a:rPr lang="ru-RU" sz="3500" dirty="0"/>
              <a:t>–</a:t>
            </a:r>
            <a:r>
              <a:rPr lang="ru-RU" sz="3500" dirty="0" smtClean="0"/>
              <a:t>ничто</a:t>
            </a:r>
          </a:p>
          <a:p>
            <a:r>
              <a:rPr lang="ru-RU" sz="3500" dirty="0"/>
              <a:t>Жажда –всё!</a:t>
            </a:r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ru-RU" sz="4400" dirty="0"/>
          </a:p>
          <a:p>
            <a:pPr algn="ctr"/>
            <a:endParaRPr lang="ru-RU" sz="4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72200" y="1268760"/>
            <a:ext cx="2932404" cy="1870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/>
          <a:srcRect l="25636" r="22316"/>
          <a:stretch/>
        </p:blipFill>
        <p:spPr bwMode="auto">
          <a:xfrm>
            <a:off x="2699792" y="2564903"/>
            <a:ext cx="1368152" cy="158350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70079" y="3569226"/>
            <a:ext cx="14954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6215" y="5028416"/>
            <a:ext cx="2019455" cy="166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1841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 smtClean="0"/>
              <a:t>Заряжай мозги!</a:t>
            </a:r>
          </a:p>
          <a:p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В любом месте веселее вместе!</a:t>
            </a:r>
          </a:p>
          <a:p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Найдется все!</a:t>
            </a:r>
          </a:p>
          <a:p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Живи на яркой стороне!</a:t>
            </a:r>
            <a:endParaRPr lang="ru-RU" sz="3600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4008" y="185624"/>
            <a:ext cx="26384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989" y="2352829"/>
            <a:ext cx="2952328" cy="1480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0346" y="3933056"/>
            <a:ext cx="2327324" cy="124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19815" y="5174296"/>
            <a:ext cx="23526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8532440" y="6059862"/>
            <a:ext cx="605614" cy="79813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335</Words>
  <Application>Microsoft Office PowerPoint</Application>
  <PresentationFormat>Экран (4:3)</PresentationFormat>
  <Paragraphs>146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Крестики-нолики</vt:lpstr>
      <vt:lpstr>Слайд 2</vt:lpstr>
      <vt:lpstr>1 тур:  «Объедини общим термином»  </vt:lpstr>
      <vt:lpstr>2 тур: Загадочный</vt:lpstr>
      <vt:lpstr>3 тур: Шифровка </vt:lpstr>
      <vt:lpstr>Слайд 6</vt:lpstr>
      <vt:lpstr>4 тур: Чудесная лесенка</vt:lpstr>
      <vt:lpstr>5 тур: «Рекламная пауза»</vt:lpstr>
      <vt:lpstr>Слайд 9</vt:lpstr>
      <vt:lpstr>6 тур «ОЙ! Что это?»</vt:lpstr>
      <vt:lpstr>Слайд 11</vt:lpstr>
      <vt:lpstr>Слайд 12</vt:lpstr>
      <vt:lpstr>Слайд 13</vt:lpstr>
      <vt:lpstr>Слайд 14</vt:lpstr>
      <vt:lpstr>7 тур: Я знаю, что….</vt:lpstr>
      <vt:lpstr>Слайд 16</vt:lpstr>
      <vt:lpstr>2 задание «По странам и континентам» </vt:lpstr>
      <vt:lpstr>8 тур: Корзина знаний </vt:lpstr>
      <vt:lpstr>9 тур: Гонка за лидером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по теме «Рыбы»</dc:title>
  <dc:creator>Asus-PC</dc:creator>
  <cp:lastModifiedBy>1</cp:lastModifiedBy>
  <cp:revision>63</cp:revision>
  <dcterms:created xsi:type="dcterms:W3CDTF">2014-02-23T20:02:30Z</dcterms:created>
  <dcterms:modified xsi:type="dcterms:W3CDTF">2015-03-16T04:20:16Z</dcterms:modified>
</cp:coreProperties>
</file>