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bin" ContentType="application/vnd.openxmlformats-officedocument.oleObject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Default Extension="wav" ContentType="audio/wav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diagrams/data1.xml" ContentType="application/vnd.openxmlformats-officedocument.drawingml.diagramData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3" r:id="rId2"/>
    <p:sldMasterId id="2147483805" r:id="rId3"/>
    <p:sldMasterId id="2147483817" r:id="rId4"/>
    <p:sldMasterId id="2147483829" r:id="rId5"/>
    <p:sldMasterId id="2147483842" r:id="rId6"/>
    <p:sldMasterId id="2147483868" r:id="rId7"/>
    <p:sldMasterId id="2147483883" r:id="rId8"/>
    <p:sldMasterId id="2147483895" r:id="rId9"/>
    <p:sldMasterId id="2147483907" r:id="rId10"/>
    <p:sldMasterId id="2147483947" r:id="rId11"/>
    <p:sldMasterId id="2147483960" r:id="rId12"/>
  </p:sldMasterIdLst>
  <p:notesMasterIdLst>
    <p:notesMasterId r:id="rId38"/>
  </p:notesMasterIdLst>
  <p:sldIdLst>
    <p:sldId id="256" r:id="rId13"/>
    <p:sldId id="261" r:id="rId14"/>
    <p:sldId id="257" r:id="rId15"/>
    <p:sldId id="258" r:id="rId16"/>
    <p:sldId id="259" r:id="rId17"/>
    <p:sldId id="260" r:id="rId18"/>
    <p:sldId id="299" r:id="rId19"/>
    <p:sldId id="291" r:id="rId20"/>
    <p:sldId id="267" r:id="rId21"/>
    <p:sldId id="282" r:id="rId22"/>
    <p:sldId id="309" r:id="rId23"/>
    <p:sldId id="280" r:id="rId24"/>
    <p:sldId id="268" r:id="rId25"/>
    <p:sldId id="298" r:id="rId26"/>
    <p:sldId id="286" r:id="rId27"/>
    <p:sldId id="308" r:id="rId28"/>
    <p:sldId id="287" r:id="rId29"/>
    <p:sldId id="271" r:id="rId30"/>
    <p:sldId id="272" r:id="rId31"/>
    <p:sldId id="306" r:id="rId32"/>
    <p:sldId id="295" r:id="rId33"/>
    <p:sldId id="302" r:id="rId34"/>
    <p:sldId id="289" r:id="rId35"/>
    <p:sldId id="293" r:id="rId36"/>
    <p:sldId id="297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5" autoAdjust="0"/>
    <p:restoredTop sz="94702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A7A52-4672-4826-8922-40B8206348ED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627CB0-EB09-4B2E-ACB3-93DA0C4A5FC9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Ондық бөлшек</a:t>
          </a:r>
          <a:endParaRPr lang="ru-RU" sz="1800" dirty="0">
            <a:solidFill>
              <a:schemeClr val="tx1"/>
            </a:solidFill>
          </a:endParaRPr>
        </a:p>
      </dgm:t>
    </dgm:pt>
    <dgm:pt modelId="{5833545F-A5C9-4EDA-8AA0-657C9A123DAC}" type="parTrans" cxnId="{631B0BB8-62BA-4351-9D43-82F635A0B3D5}">
      <dgm:prSet/>
      <dgm:spPr/>
      <dgm:t>
        <a:bodyPr/>
        <a:lstStyle/>
        <a:p>
          <a:endParaRPr lang="ru-RU"/>
        </a:p>
      </dgm:t>
    </dgm:pt>
    <dgm:pt modelId="{A8119386-6104-4ED3-867E-0B8043FF8BD5}" type="sibTrans" cxnId="{631B0BB8-62BA-4351-9D43-82F635A0B3D5}">
      <dgm:prSet/>
      <dgm:spPr/>
      <dgm:t>
        <a:bodyPr/>
        <a:lstStyle/>
        <a:p>
          <a:endParaRPr lang="ru-RU"/>
        </a:p>
      </dgm:t>
    </dgm:pt>
    <dgm:pt modelId="{FD79B9A2-AF49-424A-8561-9C542887DBF5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Үйлер</a:t>
          </a:r>
        </a:p>
        <a:p>
          <a:r>
            <a:rPr lang="kk-KZ" sz="1800" dirty="0" smtClean="0">
              <a:solidFill>
                <a:schemeClr val="tx1"/>
              </a:solidFill>
            </a:rPr>
            <a:t>салғанда</a:t>
          </a:r>
          <a:endParaRPr lang="ru-RU" sz="1800" dirty="0">
            <a:solidFill>
              <a:schemeClr val="tx1"/>
            </a:solidFill>
          </a:endParaRPr>
        </a:p>
      </dgm:t>
    </dgm:pt>
    <dgm:pt modelId="{3483C151-5B69-40D4-89C3-2E4B99FF2987}" type="parTrans" cxnId="{68A08A73-DE13-46BD-ABC8-A703341C5960}">
      <dgm:prSet/>
      <dgm:spPr/>
      <dgm:t>
        <a:bodyPr/>
        <a:lstStyle/>
        <a:p>
          <a:endParaRPr lang="ru-RU"/>
        </a:p>
      </dgm:t>
    </dgm:pt>
    <dgm:pt modelId="{6ADAE0BF-04E8-487E-BD72-CD3E411B60D5}" type="sibTrans" cxnId="{68A08A73-DE13-46BD-ABC8-A703341C5960}">
      <dgm:prSet/>
      <dgm:spPr/>
      <dgm:t>
        <a:bodyPr/>
        <a:lstStyle/>
        <a:p>
          <a:endParaRPr lang="ru-RU"/>
        </a:p>
      </dgm:t>
    </dgm:pt>
    <dgm:pt modelId="{9506160A-9F64-4396-A4C9-C693D9887A26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Медици</a:t>
          </a:r>
        </a:p>
        <a:p>
          <a:r>
            <a:rPr lang="kk-KZ" sz="1800" dirty="0" smtClean="0">
              <a:solidFill>
                <a:schemeClr val="tx1"/>
              </a:solidFill>
            </a:rPr>
            <a:t>нада</a:t>
          </a:r>
          <a:r>
            <a:rPr lang="kk-KZ" sz="1800" dirty="0" smtClean="0"/>
            <a:t>   </a:t>
          </a:r>
          <a:endParaRPr lang="ru-RU" sz="1800" dirty="0"/>
        </a:p>
      </dgm:t>
    </dgm:pt>
    <dgm:pt modelId="{7BCA3DD5-4A49-4B19-9CF7-87F0611F3D8F}" type="parTrans" cxnId="{C40A9463-BB77-46C4-9F06-E2B604FB54DB}">
      <dgm:prSet/>
      <dgm:spPr/>
      <dgm:t>
        <a:bodyPr/>
        <a:lstStyle/>
        <a:p>
          <a:endParaRPr lang="ru-RU"/>
        </a:p>
      </dgm:t>
    </dgm:pt>
    <dgm:pt modelId="{1D5DEBE1-BAA0-4145-9565-D2FFD13E1623}" type="sibTrans" cxnId="{C40A9463-BB77-46C4-9F06-E2B604FB54DB}">
      <dgm:prSet/>
      <dgm:spPr/>
      <dgm:t>
        <a:bodyPr/>
        <a:lstStyle/>
        <a:p>
          <a:endParaRPr lang="ru-RU"/>
        </a:p>
      </dgm:t>
    </dgm:pt>
    <dgm:pt modelId="{1DF9B52D-63CD-4A29-BC23-9EF4B0C8A8D3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Уақыт өлшегенде</a:t>
          </a:r>
          <a:endParaRPr lang="ru-RU" sz="1800" dirty="0">
            <a:solidFill>
              <a:schemeClr val="tx1"/>
            </a:solidFill>
          </a:endParaRPr>
        </a:p>
      </dgm:t>
    </dgm:pt>
    <dgm:pt modelId="{113981A7-91AB-4A59-B606-CD0272C351DB}" type="parTrans" cxnId="{C8E3C9A5-B4EA-4EBE-BD81-0D3B1071C2C7}">
      <dgm:prSet/>
      <dgm:spPr/>
      <dgm:t>
        <a:bodyPr/>
        <a:lstStyle/>
        <a:p>
          <a:endParaRPr lang="ru-RU"/>
        </a:p>
      </dgm:t>
    </dgm:pt>
    <dgm:pt modelId="{E6E945BC-3932-4D97-B91D-F5548F2244CE}" type="sibTrans" cxnId="{C8E3C9A5-B4EA-4EBE-BD81-0D3B1071C2C7}">
      <dgm:prSet/>
      <dgm:spPr/>
      <dgm:t>
        <a:bodyPr/>
        <a:lstStyle/>
        <a:p>
          <a:endParaRPr lang="ru-RU"/>
        </a:p>
      </dgm:t>
    </dgm:pt>
    <dgm:pt modelId="{B37D551A-CC3C-4A2D-8C1C-5F3CCC1AEC35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Спорт</a:t>
          </a:r>
        </a:p>
        <a:p>
          <a:r>
            <a:rPr lang="kk-KZ" sz="1800" dirty="0" smtClean="0">
              <a:solidFill>
                <a:schemeClr val="tx1"/>
              </a:solidFill>
            </a:rPr>
            <a:t>тық жарыс</a:t>
          </a:r>
        </a:p>
        <a:p>
          <a:r>
            <a:rPr lang="kk-KZ" sz="1800" dirty="0" smtClean="0">
              <a:solidFill>
                <a:schemeClr val="tx1"/>
              </a:solidFill>
            </a:rPr>
            <a:t>тарда</a:t>
          </a:r>
          <a:endParaRPr lang="ru-RU" sz="1800" dirty="0">
            <a:solidFill>
              <a:schemeClr val="tx1"/>
            </a:solidFill>
          </a:endParaRPr>
        </a:p>
      </dgm:t>
    </dgm:pt>
    <dgm:pt modelId="{67176597-0E29-4659-AD26-B5195EF377A5}" type="parTrans" cxnId="{3079A4D2-DDCF-45FB-964F-166230AB20DF}">
      <dgm:prSet/>
      <dgm:spPr/>
      <dgm:t>
        <a:bodyPr/>
        <a:lstStyle/>
        <a:p>
          <a:endParaRPr lang="ru-RU"/>
        </a:p>
      </dgm:t>
    </dgm:pt>
    <dgm:pt modelId="{7142BAAD-D722-4700-B11E-500408BD38B8}" type="sibTrans" cxnId="{3079A4D2-DDCF-45FB-964F-166230AB20DF}">
      <dgm:prSet/>
      <dgm:spPr/>
      <dgm:t>
        <a:bodyPr/>
        <a:lstStyle/>
        <a:p>
          <a:endParaRPr lang="ru-RU"/>
        </a:p>
      </dgm:t>
    </dgm:pt>
    <dgm:pt modelId="{A00DEE5B-2914-4354-8239-FFFA7E035B68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Көпір</a:t>
          </a:r>
        </a:p>
        <a:p>
          <a:r>
            <a:rPr lang="kk-KZ" sz="1800" dirty="0" smtClean="0">
              <a:solidFill>
                <a:schemeClr val="tx1"/>
              </a:solidFill>
            </a:rPr>
            <a:t>лер салғанда</a:t>
          </a:r>
          <a:endParaRPr lang="ru-RU" sz="1800" dirty="0">
            <a:solidFill>
              <a:schemeClr val="tx1"/>
            </a:solidFill>
          </a:endParaRPr>
        </a:p>
      </dgm:t>
    </dgm:pt>
    <dgm:pt modelId="{A97C7385-228B-4544-A0EA-92741C68530B}" type="parTrans" cxnId="{C38025F4-26FD-4E40-B972-699B3483AC33}">
      <dgm:prSet/>
      <dgm:spPr/>
      <dgm:t>
        <a:bodyPr/>
        <a:lstStyle/>
        <a:p>
          <a:endParaRPr lang="ru-RU"/>
        </a:p>
      </dgm:t>
    </dgm:pt>
    <dgm:pt modelId="{0FD1E1D8-B596-45F0-BE20-AA4243DA2178}" type="sibTrans" cxnId="{C38025F4-26FD-4E40-B972-699B3483AC33}">
      <dgm:prSet/>
      <dgm:spPr/>
      <dgm:t>
        <a:bodyPr/>
        <a:lstStyle/>
        <a:p>
          <a:endParaRPr lang="ru-RU"/>
        </a:p>
      </dgm:t>
    </dgm:pt>
    <dgm:pt modelId="{94438339-6109-437F-B20C-F822A586EDA0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gm:spPr>
      <dgm:t>
        <a:bodyPr/>
        <a:lstStyle/>
        <a:p>
          <a:r>
            <a:rPr lang="kk-KZ" sz="1800" dirty="0" smtClean="0">
              <a:solidFill>
                <a:schemeClr val="tx1"/>
              </a:solidFill>
            </a:rPr>
            <a:t>Тағы басқа</a:t>
          </a:r>
          <a:endParaRPr lang="ru-RU" sz="1800" dirty="0">
            <a:solidFill>
              <a:schemeClr val="tx1"/>
            </a:solidFill>
          </a:endParaRPr>
        </a:p>
      </dgm:t>
    </dgm:pt>
    <dgm:pt modelId="{4F8417FA-88E7-4B74-8A4A-22FF1812FA48}" type="parTrans" cxnId="{5E06FC98-89BC-479C-A374-6ABC58B7D884}">
      <dgm:prSet/>
      <dgm:spPr/>
      <dgm:t>
        <a:bodyPr/>
        <a:lstStyle/>
        <a:p>
          <a:endParaRPr lang="ru-RU"/>
        </a:p>
      </dgm:t>
    </dgm:pt>
    <dgm:pt modelId="{D81A11FC-74DF-41CF-9EF6-C4D47C7CBF64}" type="sibTrans" cxnId="{5E06FC98-89BC-479C-A374-6ABC58B7D884}">
      <dgm:prSet/>
      <dgm:spPr/>
      <dgm:t>
        <a:bodyPr/>
        <a:lstStyle/>
        <a:p>
          <a:endParaRPr lang="ru-RU"/>
        </a:p>
      </dgm:t>
    </dgm:pt>
    <dgm:pt modelId="{B658D244-8EA0-459B-9375-9AC53452A8EB}" type="pres">
      <dgm:prSet presAssocID="{C6DA7A52-4672-4826-8922-40B8206348E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E061C26-DB12-4841-92B3-BE5070C8A1E4}" type="pres">
      <dgm:prSet presAssocID="{11627CB0-EB09-4B2E-ACB3-93DA0C4A5FC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1BB811F4-42B5-4A21-BA41-C7E8ACFCD661}" type="pres">
      <dgm:prSet presAssocID="{FD79B9A2-AF49-424A-8561-9C542887DBF5}" presName="Accent1" presStyleCnt="0"/>
      <dgm:spPr/>
    </dgm:pt>
    <dgm:pt modelId="{1CAEEBA3-800B-4C84-96EB-927F10A14414}" type="pres">
      <dgm:prSet presAssocID="{FD79B9A2-AF49-424A-8561-9C542887DBF5}" presName="Accent" presStyleLbl="bgShp" presStyleIdx="0" presStyleCnt="6"/>
      <dgm:spPr/>
    </dgm:pt>
    <dgm:pt modelId="{3A016A3D-4ADA-4796-967A-B87DF7FD38AE}" type="pres">
      <dgm:prSet presAssocID="{FD79B9A2-AF49-424A-8561-9C542887DBF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D2EAC-7D5B-4D6F-AC26-C844B29FCAD4}" type="pres">
      <dgm:prSet presAssocID="{9506160A-9F64-4396-A4C9-C693D9887A26}" presName="Accent2" presStyleCnt="0"/>
      <dgm:spPr/>
    </dgm:pt>
    <dgm:pt modelId="{5B9CF530-CFE3-4108-A384-B7C086494B34}" type="pres">
      <dgm:prSet presAssocID="{9506160A-9F64-4396-A4C9-C693D9887A26}" presName="Accent" presStyleLbl="bgShp" presStyleIdx="1" presStyleCnt="6"/>
      <dgm:spPr/>
    </dgm:pt>
    <dgm:pt modelId="{CCFA9E01-14AA-497C-BE21-F059D8385B9C}" type="pres">
      <dgm:prSet presAssocID="{9506160A-9F64-4396-A4C9-C693D9887A26}" presName="Child2" presStyleLbl="node1" presStyleIdx="1" presStyleCnt="6" custLinFactNeighborX="79354" custLinFactNeighborY="-535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C92BA-722E-467E-8E28-A8B6518FD28B}" type="pres">
      <dgm:prSet presAssocID="{1DF9B52D-63CD-4A29-BC23-9EF4B0C8A8D3}" presName="Accent3" presStyleCnt="0"/>
      <dgm:spPr/>
    </dgm:pt>
    <dgm:pt modelId="{0A930517-0020-4EBB-A0BE-1B0087C84334}" type="pres">
      <dgm:prSet presAssocID="{1DF9B52D-63CD-4A29-BC23-9EF4B0C8A8D3}" presName="Accent" presStyleLbl="bgShp" presStyleIdx="2" presStyleCnt="6" custLinFactY="40009" custLinFactNeighborX="-71194" custLinFactNeighborY="100000"/>
      <dgm:spPr/>
    </dgm:pt>
    <dgm:pt modelId="{92CC1ACC-5E75-447B-86BB-FB10497FB741}" type="pres">
      <dgm:prSet presAssocID="{1DF9B52D-63CD-4A29-BC23-9EF4B0C8A8D3}" presName="Child3" presStyleLbl="node1" presStyleIdx="2" presStyleCnt="6" custLinFactNeighborX="79354" custLinFactNeighborY="-43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C99B0-E320-433F-BC85-AAF0A2FC44FB}" type="pres">
      <dgm:prSet presAssocID="{B37D551A-CC3C-4A2D-8C1C-5F3CCC1AEC35}" presName="Accent4" presStyleCnt="0"/>
      <dgm:spPr/>
    </dgm:pt>
    <dgm:pt modelId="{FE7C0A09-5D66-4757-B1FB-70DB27D2ADC5}" type="pres">
      <dgm:prSet presAssocID="{B37D551A-CC3C-4A2D-8C1C-5F3CCC1AEC35}" presName="Accent" presStyleLbl="bgShp" presStyleIdx="3" presStyleCnt="6"/>
      <dgm:spPr/>
    </dgm:pt>
    <dgm:pt modelId="{E6D433A1-BD8C-44C3-8B0F-660E34AD4DA7}" type="pres">
      <dgm:prSet presAssocID="{B37D551A-CC3C-4A2D-8C1C-5F3CCC1AEC35}" presName="Child4" presStyleLbl="node1" presStyleIdx="3" presStyleCnt="6" custLinFactNeighborX="-5153" custLinFactNeighborY="13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0247E-EA88-4CEE-AFE8-ABB4D604C607}" type="pres">
      <dgm:prSet presAssocID="{A00DEE5B-2914-4354-8239-FFFA7E035B68}" presName="Accent5" presStyleCnt="0"/>
      <dgm:spPr/>
    </dgm:pt>
    <dgm:pt modelId="{6A0CF07E-99C5-4829-85C8-460EB3EC2A1D}" type="pres">
      <dgm:prSet presAssocID="{A00DEE5B-2914-4354-8239-FFFA7E035B68}" presName="Accent" presStyleLbl="bgShp" presStyleIdx="4" presStyleCnt="6"/>
      <dgm:spPr/>
    </dgm:pt>
    <dgm:pt modelId="{95B8BF34-7E8C-4629-9630-76BFD4020934}" type="pres">
      <dgm:prSet presAssocID="{A00DEE5B-2914-4354-8239-FFFA7E035B68}" presName="Child5" presStyleLbl="node1" presStyleIdx="4" presStyleCnt="6" custLinFactNeighborX="-79541" custLinFactNeighborY="-104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9D457-C5C4-4151-81C4-53E17D684C91}" type="pres">
      <dgm:prSet presAssocID="{94438339-6109-437F-B20C-F822A586EDA0}" presName="Accent6" presStyleCnt="0"/>
      <dgm:spPr/>
    </dgm:pt>
    <dgm:pt modelId="{AA51B76C-9CA6-4119-BA93-0371E3655CB9}" type="pres">
      <dgm:prSet presAssocID="{94438339-6109-437F-B20C-F822A586EDA0}" presName="Accent" presStyleLbl="bgShp" presStyleIdx="5" presStyleCnt="6"/>
      <dgm:spPr/>
    </dgm:pt>
    <dgm:pt modelId="{1E040205-E9E3-444E-BBE8-8B2E4B2A7401}" type="pres">
      <dgm:prSet presAssocID="{94438339-6109-437F-B20C-F822A586EDA0}" presName="Child6" presStyleLbl="node1" presStyleIdx="5" presStyleCnt="6" custLinFactNeighborX="-74268" custLinFactNeighborY="-511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31AD78-D345-4BFE-B324-58C2110CA11C}" type="presOf" srcId="{FD79B9A2-AF49-424A-8561-9C542887DBF5}" destId="{3A016A3D-4ADA-4796-967A-B87DF7FD38AE}" srcOrd="0" destOrd="0" presId="urn:microsoft.com/office/officeart/2011/layout/HexagonRadial"/>
    <dgm:cxn modelId="{C38025F4-26FD-4E40-B972-699B3483AC33}" srcId="{11627CB0-EB09-4B2E-ACB3-93DA0C4A5FC9}" destId="{A00DEE5B-2914-4354-8239-FFFA7E035B68}" srcOrd="4" destOrd="0" parTransId="{A97C7385-228B-4544-A0EA-92741C68530B}" sibTransId="{0FD1E1D8-B596-45F0-BE20-AA4243DA2178}"/>
    <dgm:cxn modelId="{68A08A73-DE13-46BD-ABC8-A703341C5960}" srcId="{11627CB0-EB09-4B2E-ACB3-93DA0C4A5FC9}" destId="{FD79B9A2-AF49-424A-8561-9C542887DBF5}" srcOrd="0" destOrd="0" parTransId="{3483C151-5B69-40D4-89C3-2E4B99FF2987}" sibTransId="{6ADAE0BF-04E8-487E-BD72-CD3E411B60D5}"/>
    <dgm:cxn modelId="{D09007D7-7C99-4D70-A0BA-D3D19B1866DF}" type="presOf" srcId="{9506160A-9F64-4396-A4C9-C693D9887A26}" destId="{CCFA9E01-14AA-497C-BE21-F059D8385B9C}" srcOrd="0" destOrd="0" presId="urn:microsoft.com/office/officeart/2011/layout/HexagonRadial"/>
    <dgm:cxn modelId="{C40A9463-BB77-46C4-9F06-E2B604FB54DB}" srcId="{11627CB0-EB09-4B2E-ACB3-93DA0C4A5FC9}" destId="{9506160A-9F64-4396-A4C9-C693D9887A26}" srcOrd="1" destOrd="0" parTransId="{7BCA3DD5-4A49-4B19-9CF7-87F0611F3D8F}" sibTransId="{1D5DEBE1-BAA0-4145-9565-D2FFD13E1623}"/>
    <dgm:cxn modelId="{AF1AB660-3CA3-4855-B085-C9FE698B232C}" type="presOf" srcId="{1DF9B52D-63CD-4A29-BC23-9EF4B0C8A8D3}" destId="{92CC1ACC-5E75-447B-86BB-FB10497FB741}" srcOrd="0" destOrd="0" presId="urn:microsoft.com/office/officeart/2011/layout/HexagonRadial"/>
    <dgm:cxn modelId="{5E06FC98-89BC-479C-A374-6ABC58B7D884}" srcId="{11627CB0-EB09-4B2E-ACB3-93DA0C4A5FC9}" destId="{94438339-6109-437F-B20C-F822A586EDA0}" srcOrd="5" destOrd="0" parTransId="{4F8417FA-88E7-4B74-8A4A-22FF1812FA48}" sibTransId="{D81A11FC-74DF-41CF-9EF6-C4D47C7CBF64}"/>
    <dgm:cxn modelId="{967C63B6-7A8C-4F61-A815-DE03AB887BD4}" type="presOf" srcId="{B37D551A-CC3C-4A2D-8C1C-5F3CCC1AEC35}" destId="{E6D433A1-BD8C-44C3-8B0F-660E34AD4DA7}" srcOrd="0" destOrd="0" presId="urn:microsoft.com/office/officeart/2011/layout/HexagonRadial"/>
    <dgm:cxn modelId="{631B0BB8-62BA-4351-9D43-82F635A0B3D5}" srcId="{C6DA7A52-4672-4826-8922-40B8206348ED}" destId="{11627CB0-EB09-4B2E-ACB3-93DA0C4A5FC9}" srcOrd="0" destOrd="0" parTransId="{5833545F-A5C9-4EDA-8AA0-657C9A123DAC}" sibTransId="{A8119386-6104-4ED3-867E-0B8043FF8BD5}"/>
    <dgm:cxn modelId="{A928073C-4442-4E79-A034-44AABE4B0D0F}" type="presOf" srcId="{11627CB0-EB09-4B2E-ACB3-93DA0C4A5FC9}" destId="{EE061C26-DB12-4841-92B3-BE5070C8A1E4}" srcOrd="0" destOrd="0" presId="urn:microsoft.com/office/officeart/2011/layout/HexagonRadial"/>
    <dgm:cxn modelId="{C8E3C9A5-B4EA-4EBE-BD81-0D3B1071C2C7}" srcId="{11627CB0-EB09-4B2E-ACB3-93DA0C4A5FC9}" destId="{1DF9B52D-63CD-4A29-BC23-9EF4B0C8A8D3}" srcOrd="2" destOrd="0" parTransId="{113981A7-91AB-4A59-B606-CD0272C351DB}" sibTransId="{E6E945BC-3932-4D97-B91D-F5548F2244CE}"/>
    <dgm:cxn modelId="{24B9DEB2-8E41-42EF-B51F-36C2E2672789}" type="presOf" srcId="{A00DEE5B-2914-4354-8239-FFFA7E035B68}" destId="{95B8BF34-7E8C-4629-9630-76BFD4020934}" srcOrd="0" destOrd="0" presId="urn:microsoft.com/office/officeart/2011/layout/HexagonRadial"/>
    <dgm:cxn modelId="{B4607D26-AC09-4257-A055-7F28E89F358A}" type="presOf" srcId="{C6DA7A52-4672-4826-8922-40B8206348ED}" destId="{B658D244-8EA0-459B-9375-9AC53452A8EB}" srcOrd="0" destOrd="0" presId="urn:microsoft.com/office/officeart/2011/layout/HexagonRadial"/>
    <dgm:cxn modelId="{B57A9562-73C4-430E-9149-FE2FD7050DBA}" type="presOf" srcId="{94438339-6109-437F-B20C-F822A586EDA0}" destId="{1E040205-E9E3-444E-BBE8-8B2E4B2A7401}" srcOrd="0" destOrd="0" presId="urn:microsoft.com/office/officeart/2011/layout/HexagonRadial"/>
    <dgm:cxn modelId="{3079A4D2-DDCF-45FB-964F-166230AB20DF}" srcId="{11627CB0-EB09-4B2E-ACB3-93DA0C4A5FC9}" destId="{B37D551A-CC3C-4A2D-8C1C-5F3CCC1AEC35}" srcOrd="3" destOrd="0" parTransId="{67176597-0E29-4659-AD26-B5195EF377A5}" sibTransId="{7142BAAD-D722-4700-B11E-500408BD38B8}"/>
    <dgm:cxn modelId="{8FC9EABE-A64E-408C-8481-2C9DA4D53825}" type="presParOf" srcId="{B658D244-8EA0-459B-9375-9AC53452A8EB}" destId="{EE061C26-DB12-4841-92B3-BE5070C8A1E4}" srcOrd="0" destOrd="0" presId="urn:microsoft.com/office/officeart/2011/layout/HexagonRadial"/>
    <dgm:cxn modelId="{8AF5AC8D-C768-4D3D-B953-87E1EA5E24D4}" type="presParOf" srcId="{B658D244-8EA0-459B-9375-9AC53452A8EB}" destId="{1BB811F4-42B5-4A21-BA41-C7E8ACFCD661}" srcOrd="1" destOrd="0" presId="urn:microsoft.com/office/officeart/2011/layout/HexagonRadial"/>
    <dgm:cxn modelId="{E21B0B94-6EC6-4DEB-9B22-1F2418094B3B}" type="presParOf" srcId="{1BB811F4-42B5-4A21-BA41-C7E8ACFCD661}" destId="{1CAEEBA3-800B-4C84-96EB-927F10A14414}" srcOrd="0" destOrd="0" presId="urn:microsoft.com/office/officeart/2011/layout/HexagonRadial"/>
    <dgm:cxn modelId="{4FFDE270-2165-4931-AA54-CB018440CF26}" type="presParOf" srcId="{B658D244-8EA0-459B-9375-9AC53452A8EB}" destId="{3A016A3D-4ADA-4796-967A-B87DF7FD38AE}" srcOrd="2" destOrd="0" presId="urn:microsoft.com/office/officeart/2011/layout/HexagonRadial"/>
    <dgm:cxn modelId="{8DBE9387-BEFD-4B83-8215-54EB7D6DC957}" type="presParOf" srcId="{B658D244-8EA0-459B-9375-9AC53452A8EB}" destId="{E42D2EAC-7D5B-4D6F-AC26-C844B29FCAD4}" srcOrd="3" destOrd="0" presId="urn:microsoft.com/office/officeart/2011/layout/HexagonRadial"/>
    <dgm:cxn modelId="{EB5A292A-B2F7-47A2-9552-401727572393}" type="presParOf" srcId="{E42D2EAC-7D5B-4D6F-AC26-C844B29FCAD4}" destId="{5B9CF530-CFE3-4108-A384-B7C086494B34}" srcOrd="0" destOrd="0" presId="urn:microsoft.com/office/officeart/2011/layout/HexagonRadial"/>
    <dgm:cxn modelId="{DC5CC797-2912-4A37-9E01-334F7E6709B8}" type="presParOf" srcId="{B658D244-8EA0-459B-9375-9AC53452A8EB}" destId="{CCFA9E01-14AA-497C-BE21-F059D8385B9C}" srcOrd="4" destOrd="0" presId="urn:microsoft.com/office/officeart/2011/layout/HexagonRadial"/>
    <dgm:cxn modelId="{418587C0-4F61-4D81-AD9E-576E5A73D410}" type="presParOf" srcId="{B658D244-8EA0-459B-9375-9AC53452A8EB}" destId="{101C92BA-722E-467E-8E28-A8B6518FD28B}" srcOrd="5" destOrd="0" presId="urn:microsoft.com/office/officeart/2011/layout/HexagonRadial"/>
    <dgm:cxn modelId="{292E545A-FDEC-479F-BF82-B44B44DDC440}" type="presParOf" srcId="{101C92BA-722E-467E-8E28-A8B6518FD28B}" destId="{0A930517-0020-4EBB-A0BE-1B0087C84334}" srcOrd="0" destOrd="0" presId="urn:microsoft.com/office/officeart/2011/layout/HexagonRadial"/>
    <dgm:cxn modelId="{367BCC3A-8F05-4FAA-A720-F2C2A3364EF4}" type="presParOf" srcId="{B658D244-8EA0-459B-9375-9AC53452A8EB}" destId="{92CC1ACC-5E75-447B-86BB-FB10497FB741}" srcOrd="6" destOrd="0" presId="urn:microsoft.com/office/officeart/2011/layout/HexagonRadial"/>
    <dgm:cxn modelId="{4D3803CB-9A4C-4580-8BD9-5B0008DA92CB}" type="presParOf" srcId="{B658D244-8EA0-459B-9375-9AC53452A8EB}" destId="{AE8C99B0-E320-433F-BC85-AAF0A2FC44FB}" srcOrd="7" destOrd="0" presId="urn:microsoft.com/office/officeart/2011/layout/HexagonRadial"/>
    <dgm:cxn modelId="{BF2E636A-F296-4505-8387-25F45D63ECDE}" type="presParOf" srcId="{AE8C99B0-E320-433F-BC85-AAF0A2FC44FB}" destId="{FE7C0A09-5D66-4757-B1FB-70DB27D2ADC5}" srcOrd="0" destOrd="0" presId="urn:microsoft.com/office/officeart/2011/layout/HexagonRadial"/>
    <dgm:cxn modelId="{9F03FFCB-4016-4C1E-A1CC-CA27EC738274}" type="presParOf" srcId="{B658D244-8EA0-459B-9375-9AC53452A8EB}" destId="{E6D433A1-BD8C-44C3-8B0F-660E34AD4DA7}" srcOrd="8" destOrd="0" presId="urn:microsoft.com/office/officeart/2011/layout/HexagonRadial"/>
    <dgm:cxn modelId="{37D29A7D-8143-4599-84FC-4EF593710A7A}" type="presParOf" srcId="{B658D244-8EA0-459B-9375-9AC53452A8EB}" destId="{5C90247E-EA88-4CEE-AFE8-ABB4D604C607}" srcOrd="9" destOrd="0" presId="urn:microsoft.com/office/officeart/2011/layout/HexagonRadial"/>
    <dgm:cxn modelId="{DA2BB9E4-764D-4A49-B32E-69F9782DBD72}" type="presParOf" srcId="{5C90247E-EA88-4CEE-AFE8-ABB4D604C607}" destId="{6A0CF07E-99C5-4829-85C8-460EB3EC2A1D}" srcOrd="0" destOrd="0" presId="urn:microsoft.com/office/officeart/2011/layout/HexagonRadial"/>
    <dgm:cxn modelId="{F7829ED2-C01D-483C-ACF8-FCECB2960EDC}" type="presParOf" srcId="{B658D244-8EA0-459B-9375-9AC53452A8EB}" destId="{95B8BF34-7E8C-4629-9630-76BFD4020934}" srcOrd="10" destOrd="0" presId="urn:microsoft.com/office/officeart/2011/layout/HexagonRadial"/>
    <dgm:cxn modelId="{FC27A996-0DBC-4569-AF1F-55DBDD82B040}" type="presParOf" srcId="{B658D244-8EA0-459B-9375-9AC53452A8EB}" destId="{3829D457-C5C4-4151-81C4-53E17D684C91}" srcOrd="11" destOrd="0" presId="urn:microsoft.com/office/officeart/2011/layout/HexagonRadial"/>
    <dgm:cxn modelId="{FBF00385-A0CE-480D-8C10-A9A1F8F97FD6}" type="presParOf" srcId="{3829D457-C5C4-4151-81C4-53E17D684C91}" destId="{AA51B76C-9CA6-4119-BA93-0371E3655CB9}" srcOrd="0" destOrd="0" presId="urn:microsoft.com/office/officeart/2011/layout/HexagonRadial"/>
    <dgm:cxn modelId="{D45DF560-8D31-4ECE-925D-C8C6594054E5}" type="presParOf" srcId="{B658D244-8EA0-459B-9375-9AC53452A8EB}" destId="{1E040205-E9E3-444E-BBE8-8B2E4B2A7401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061C26-DB12-4841-92B3-BE5070C8A1E4}">
      <dsp:nvSpPr>
        <dsp:cNvPr id="0" name=""/>
        <dsp:cNvSpPr/>
      </dsp:nvSpPr>
      <dsp:spPr>
        <a:xfrm>
          <a:off x="2114477" y="1468565"/>
          <a:ext cx="1866610" cy="1614693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Ондық бөлшек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114477" y="1468565"/>
        <a:ext cx="1866610" cy="1614693"/>
      </dsp:txXfrm>
    </dsp:sp>
    <dsp:sp modelId="{5B9CF530-CFE3-4108-A384-B7C086494B34}">
      <dsp:nvSpPr>
        <dsp:cNvPr id="0" name=""/>
        <dsp:cNvSpPr/>
      </dsp:nvSpPr>
      <dsp:spPr>
        <a:xfrm>
          <a:off x="3283334" y="696043"/>
          <a:ext cx="704266" cy="60681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16A3D-4ADA-4796-967A-B87DF7FD38AE}">
      <dsp:nvSpPr>
        <dsp:cNvPr id="0" name=""/>
        <dsp:cNvSpPr/>
      </dsp:nvSpPr>
      <dsp:spPr>
        <a:xfrm>
          <a:off x="2286419" y="0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Үйлер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салғанда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286419" y="0"/>
        <a:ext cx="1529674" cy="1323347"/>
      </dsp:txXfrm>
    </dsp:sp>
    <dsp:sp modelId="{0A930517-0020-4EBB-A0BE-1B0087C84334}">
      <dsp:nvSpPr>
        <dsp:cNvPr id="0" name=""/>
        <dsp:cNvSpPr/>
      </dsp:nvSpPr>
      <dsp:spPr>
        <a:xfrm>
          <a:off x="3603872" y="2680072"/>
          <a:ext cx="704266" cy="60681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A9E01-14AA-497C-BE21-F059D8385B9C}">
      <dsp:nvSpPr>
        <dsp:cNvPr id="0" name=""/>
        <dsp:cNvSpPr/>
      </dsp:nvSpPr>
      <dsp:spPr>
        <a:xfrm>
          <a:off x="4566325" y="104911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Медици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нада</a:t>
          </a:r>
          <a:r>
            <a:rPr lang="kk-KZ" sz="1800" kern="1200" dirty="0" smtClean="0"/>
            <a:t>   </a:t>
          </a:r>
          <a:endParaRPr lang="ru-RU" sz="1800" kern="1200" dirty="0"/>
        </a:p>
      </dsp:txBody>
      <dsp:txXfrm>
        <a:off x="4566325" y="104911"/>
        <a:ext cx="1529674" cy="1323347"/>
      </dsp:txXfrm>
    </dsp:sp>
    <dsp:sp modelId="{FE7C0A09-5D66-4757-B1FB-70DB27D2ADC5}">
      <dsp:nvSpPr>
        <dsp:cNvPr id="0" name=""/>
        <dsp:cNvSpPr/>
      </dsp:nvSpPr>
      <dsp:spPr>
        <a:xfrm>
          <a:off x="3534300" y="3111028"/>
          <a:ext cx="704266" cy="60681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CC1ACC-5E75-447B-86BB-FB10497FB741}">
      <dsp:nvSpPr>
        <dsp:cNvPr id="0" name=""/>
        <dsp:cNvSpPr/>
      </dsp:nvSpPr>
      <dsp:spPr>
        <a:xfrm>
          <a:off x="4566325" y="2356799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Уақыт өлшегенде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566325" y="2356799"/>
        <a:ext cx="1529674" cy="1323347"/>
      </dsp:txXfrm>
    </dsp:sp>
    <dsp:sp modelId="{6A0CF07E-99C5-4829-85C8-460EB3EC2A1D}">
      <dsp:nvSpPr>
        <dsp:cNvPr id="0" name=""/>
        <dsp:cNvSpPr/>
      </dsp:nvSpPr>
      <dsp:spPr>
        <a:xfrm>
          <a:off x="2117951" y="3243954"/>
          <a:ext cx="704266" cy="60681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433A1-BD8C-44C3-8B0F-660E34AD4DA7}">
      <dsp:nvSpPr>
        <dsp:cNvPr id="0" name=""/>
        <dsp:cNvSpPr/>
      </dsp:nvSpPr>
      <dsp:spPr>
        <a:xfrm>
          <a:off x="2207595" y="3228932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Спорт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тық жарыс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тарда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207595" y="3228932"/>
        <a:ext cx="1529674" cy="1323347"/>
      </dsp:txXfrm>
    </dsp:sp>
    <dsp:sp modelId="{AA51B76C-9CA6-4119-BA93-0371E3655CB9}">
      <dsp:nvSpPr>
        <dsp:cNvPr id="0" name=""/>
        <dsp:cNvSpPr/>
      </dsp:nvSpPr>
      <dsp:spPr>
        <a:xfrm>
          <a:off x="1282557" y="2109981"/>
          <a:ext cx="704266" cy="60681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B8BF34-7E8C-4629-9630-76BFD4020934}">
      <dsp:nvSpPr>
        <dsp:cNvPr id="0" name=""/>
        <dsp:cNvSpPr/>
      </dsp:nvSpPr>
      <dsp:spPr>
        <a:xfrm>
          <a:off x="0" y="2276138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Көпір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лер салғанда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0" y="2276138"/>
        <a:ext cx="1529674" cy="1323347"/>
      </dsp:txXfrm>
    </dsp:sp>
    <dsp:sp modelId="{1E040205-E9E3-444E-BBE8-8B2E4B2A7401}">
      <dsp:nvSpPr>
        <dsp:cNvPr id="0" name=""/>
        <dsp:cNvSpPr/>
      </dsp:nvSpPr>
      <dsp:spPr>
        <a:xfrm>
          <a:off x="0" y="135234"/>
          <a:ext cx="1529674" cy="132334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 fov="2700000">
            <a:rot lat="20376000" lon="1938000" rev="20112001"/>
          </a:camera>
          <a:lightRig rig="soft" dir="t">
            <a:rot lat="0" lon="0" rev="0"/>
          </a:lightRig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solidFill>
                <a:schemeClr val="tx1"/>
              </a:solidFill>
            </a:rPr>
            <a:t>Тағы басқа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0" y="135234"/>
        <a:ext cx="1529674" cy="1323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4DA08-36F8-4864-8169-A3751BFDCC4B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34F-7FA5-42E6-A087-AB5D19F20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C634F-7FA5-42E6-A087-AB5D19F20C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C634F-7FA5-42E6-A087-AB5D19F20C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25FD6-5A93-4B31-8963-CA9CA78AF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359E837-DCAC-451E-BA05-8D071C8C6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882" r:id="rId13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920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919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81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FD8234-B73A-45D3-A896-0A7C332B873E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F44A6D-B61C-4156-BBDD-F7071E28A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0.xml"/><Relationship Id="rId1" Type="http://schemas.openxmlformats.org/officeDocument/2006/relationships/audio" Target="../media/audio1.wav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9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0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857388"/>
          </a:xfrm>
          <a:solidFill>
            <a:srgbClr val="FFFF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kk-KZ" sz="4000" b="1" i="1" dirty="0" smtClean="0">
                <a:solidFill>
                  <a:srgbClr val="002060"/>
                </a:solidFill>
              </a:rPr>
              <a:t/>
            </a:r>
            <a:br>
              <a:rPr lang="kk-KZ" sz="4000" b="1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i="1" dirty="0" smtClean="0">
                <a:solidFill>
                  <a:srgbClr val="002060"/>
                </a:solidFill>
              </a:rPr>
              <a:t/>
            </a:r>
            <a:br>
              <a:rPr lang="kk-KZ" sz="4000" i="1" dirty="0" smtClean="0">
                <a:solidFill>
                  <a:srgbClr val="002060"/>
                </a:solidFill>
              </a:rPr>
            </a:br>
            <a:r>
              <a:rPr lang="kk-KZ" sz="4000" b="1" i="1" dirty="0" smtClean="0">
                <a:solidFill>
                  <a:srgbClr val="002060"/>
                </a:solidFill>
              </a:rPr>
              <a:t>Ондық бөлшектерді қосу және азайтуға есептер шығару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400800" cy="1752600"/>
          </a:xfr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kk-KZ" b="1" i="1" dirty="0" smtClean="0"/>
              <a:t>19.02</a:t>
            </a:r>
          </a:p>
          <a:p>
            <a:r>
              <a:rPr lang="kk-KZ" sz="3900" b="1" i="1" dirty="0" smtClean="0"/>
              <a:t>Математика  5сынып</a:t>
            </a:r>
            <a:endParaRPr lang="ru-RU" sz="3900" b="1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86868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kk-KZ" altLang="ru-RU" sz="4000" dirty="0" smtClean="0">
                <a:solidFill>
                  <a:schemeClr val="accent2"/>
                </a:solidFill>
              </a:rPr>
              <a:t>№2.    </a:t>
            </a:r>
            <a:r>
              <a:rPr lang="kk-KZ" altLang="ru-RU" sz="3100" dirty="0" smtClean="0">
                <a:solidFill>
                  <a:schemeClr val="accent2"/>
                </a:solidFill>
              </a:rPr>
              <a:t>Төмендегі теңдеуді шешіп, </a:t>
            </a:r>
            <a:br>
              <a:rPr lang="kk-KZ" altLang="ru-RU" sz="3100" dirty="0" smtClean="0">
                <a:solidFill>
                  <a:schemeClr val="accent2"/>
                </a:solidFill>
              </a:rPr>
            </a:br>
            <a:r>
              <a:rPr lang="kk-KZ" altLang="ru-RU" sz="3100" dirty="0" smtClean="0">
                <a:solidFill>
                  <a:schemeClr val="accent2"/>
                </a:solidFill>
              </a:rPr>
              <a:t>аюдың қанша кг азық жегенін анықтаңдар</a:t>
            </a:r>
            <a:endParaRPr lang="ru-RU" altLang="ru-RU" sz="3100" dirty="0" smtClean="0">
              <a:solidFill>
                <a:schemeClr val="accent2"/>
              </a:solidFill>
            </a:endParaRPr>
          </a:p>
        </p:txBody>
      </p:sp>
      <p:sp>
        <p:nvSpPr>
          <p:cNvPr id="10243" name="Прямоуг. 3"/>
          <p:cNvSpPr>
            <a:spLocks noGrp="1" noChangeArrowheads="1"/>
          </p:cNvSpPr>
          <p:nvPr>
            <p:ph idx="1"/>
          </p:nvPr>
        </p:nvSpPr>
        <p:spPr>
          <a:xfrm>
            <a:off x="0" y="1857364"/>
            <a:ext cx="8229600" cy="8207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i="1" dirty="0" smtClean="0"/>
              <a:t>25,34 – 0,5у = 15,34</a:t>
            </a:r>
          </a:p>
        </p:txBody>
      </p:sp>
      <p:sp>
        <p:nvSpPr>
          <p:cNvPr id="10245" name="Поле 5"/>
          <p:cNvSpPr txBox="1">
            <a:spLocks noChangeArrowheads="1"/>
          </p:cNvSpPr>
          <p:nvPr/>
        </p:nvSpPr>
        <p:spPr bwMode="auto">
          <a:xfrm>
            <a:off x="2195513" y="5300663"/>
            <a:ext cx="237648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7200" b="1">
                <a:latin typeface="Arial" pitchFamily="34" charset="0"/>
              </a:rPr>
              <a:t>20 кг</a:t>
            </a:r>
          </a:p>
        </p:txBody>
      </p:sp>
      <p:pic>
        <p:nvPicPr>
          <p:cNvPr id="25605" name="Picture 2" descr="C:\Users\era\Desktop\ЖОБАҒА ДАЙЫНДЫҚ\HDpics.ru_30425f23_2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708275"/>
            <a:ext cx="39608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ocument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857250"/>
            <a:ext cx="657225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4000" dirty="0"/>
          </a:p>
          <a:p>
            <a:pPr>
              <a:defRPr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428737"/>
            <a:ext cx="59293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      № 1296 </a:t>
            </a:r>
          </a:p>
          <a:p>
            <a:pPr>
              <a:buNone/>
            </a:pP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кітаппен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18" name="Группа 122"/>
          <p:cNvGraphicFramePr>
            <a:graphicFrameLocks noGrp="1"/>
          </p:cNvGraphicFramePr>
          <p:nvPr>
            <p:ph/>
          </p:nvPr>
        </p:nvGraphicFramePr>
        <p:xfrm>
          <a:off x="395288" y="908050"/>
          <a:ext cx="3971925" cy="2835275"/>
        </p:xfrm>
        <a:graphic>
          <a:graphicData uri="http://schemas.openxmlformats.org/drawingml/2006/table">
            <a:tbl>
              <a:tblPr/>
              <a:tblGrid>
                <a:gridCol w="1373187"/>
                <a:gridCol w="1298575"/>
                <a:gridCol w="1300163"/>
              </a:tblGrid>
              <a:tr h="936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5,9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6,3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3,6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2,3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2,7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3,7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4,1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1,4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6" name="Поле 74"/>
          <p:cNvSpPr txBox="1">
            <a:spLocks noChangeArrowheads="1"/>
          </p:cNvSpPr>
          <p:nvPr/>
        </p:nvSpPr>
        <p:spPr bwMode="auto">
          <a:xfrm>
            <a:off x="4643438" y="765175"/>
            <a:ext cx="4248150" cy="35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kk-KZ" sz="2800" b="1" dirty="0" smtClean="0">
                <a:solidFill>
                  <a:srgbClr val="000000"/>
                </a:solidFill>
                <a:cs typeface="+mn-cs"/>
              </a:rPr>
              <a:t>    Бірінші бағаннан ең</a:t>
            </a:r>
          </a:p>
          <a:p>
            <a:pPr marL="0" indent="0" eaLnBrk="1" hangingPunct="1">
              <a:defRPr/>
            </a:pPr>
            <a:r>
              <a:rPr lang="kk-KZ" sz="2800" b="1" dirty="0" smtClean="0">
                <a:solidFill>
                  <a:srgbClr val="000000"/>
                </a:solidFill>
                <a:cs typeface="+mn-cs"/>
              </a:rPr>
              <a:t>   кіші санды анықта</a:t>
            </a:r>
            <a:endParaRPr lang="ru-RU" sz="2800" b="1" dirty="0" smtClean="0">
              <a:solidFill>
                <a:srgbClr val="000000"/>
              </a:solidFill>
              <a:cs typeface="+mn-cs"/>
            </a:endParaRPr>
          </a:p>
          <a:p>
            <a:pPr eaLnBrk="1" hangingPunct="1">
              <a:buFontTx/>
              <a:buChar char="•"/>
              <a:defRPr/>
            </a:pP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Екінші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бағаннан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ең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үлкен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санды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анықта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Үшінші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бағандағы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сандардың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ішінде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үлкен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емесі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де,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кіші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емесі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де </a:t>
            </a:r>
            <a:r>
              <a:rPr lang="ru-RU" sz="2800" b="1" dirty="0" err="1" smtClean="0">
                <a:solidFill>
                  <a:srgbClr val="000000"/>
                </a:solidFill>
                <a:cs typeface="+mn-cs"/>
              </a:rPr>
              <a:t>қай</a:t>
            </a:r>
            <a:r>
              <a:rPr lang="ru-RU" sz="2800" b="1" dirty="0" smtClean="0">
                <a:solidFill>
                  <a:srgbClr val="000000"/>
                </a:solidFill>
                <a:cs typeface="+mn-cs"/>
              </a:rPr>
              <a:t> сан?.</a:t>
            </a:r>
          </a:p>
        </p:txBody>
      </p:sp>
      <p:sp>
        <p:nvSpPr>
          <p:cNvPr id="4171" name="Поле 75"/>
          <p:cNvSpPr txBox="1">
            <a:spLocks noChangeArrowheads="1"/>
          </p:cNvSpPr>
          <p:nvPr/>
        </p:nvSpPr>
        <p:spPr bwMode="auto">
          <a:xfrm>
            <a:off x="1474788" y="5445125"/>
            <a:ext cx="12969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dirty="0" smtClean="0">
                <a:solidFill>
                  <a:srgbClr val="000000"/>
                </a:solidFill>
                <a:cs typeface="+mn-cs"/>
              </a:rPr>
              <a:t>2,3</a:t>
            </a:r>
          </a:p>
        </p:txBody>
      </p:sp>
      <p:sp>
        <p:nvSpPr>
          <p:cNvPr id="4172" name="Поле 76"/>
          <p:cNvSpPr txBox="1">
            <a:spLocks noChangeArrowheads="1"/>
          </p:cNvSpPr>
          <p:nvPr/>
        </p:nvSpPr>
        <p:spPr bwMode="auto">
          <a:xfrm>
            <a:off x="3132138" y="5445125"/>
            <a:ext cx="12969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smtClean="0">
                <a:solidFill>
                  <a:srgbClr val="000000"/>
                </a:solidFill>
                <a:cs typeface="+mn-cs"/>
              </a:rPr>
              <a:t>6,3</a:t>
            </a:r>
          </a:p>
        </p:txBody>
      </p:sp>
      <p:sp>
        <p:nvSpPr>
          <p:cNvPr id="4173" name="Поле 77"/>
          <p:cNvSpPr txBox="1">
            <a:spLocks noChangeArrowheads="1"/>
          </p:cNvSpPr>
          <p:nvPr/>
        </p:nvSpPr>
        <p:spPr bwMode="auto">
          <a:xfrm>
            <a:off x="4714875" y="5445125"/>
            <a:ext cx="12969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smtClean="0">
                <a:solidFill>
                  <a:srgbClr val="000000"/>
                </a:solidFill>
                <a:cs typeface="+mn-cs"/>
              </a:rPr>
              <a:t>1,4</a:t>
            </a:r>
          </a:p>
        </p:txBody>
      </p:sp>
      <p:sp>
        <p:nvSpPr>
          <p:cNvPr id="4174" name="Поле 78"/>
          <p:cNvSpPr txBox="1">
            <a:spLocks noChangeArrowheads="1"/>
          </p:cNvSpPr>
          <p:nvPr/>
        </p:nvSpPr>
        <p:spPr bwMode="auto">
          <a:xfrm>
            <a:off x="2555875" y="5445125"/>
            <a:ext cx="5762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smtClean="0">
                <a:solidFill>
                  <a:srgbClr val="000000"/>
                </a:solidFill>
                <a:cs typeface="+mn-cs"/>
              </a:rPr>
              <a:t>+</a:t>
            </a:r>
          </a:p>
        </p:txBody>
      </p:sp>
      <p:sp>
        <p:nvSpPr>
          <p:cNvPr id="4175" name="Поле 79"/>
          <p:cNvSpPr txBox="1">
            <a:spLocks noChangeArrowheads="1"/>
          </p:cNvSpPr>
          <p:nvPr/>
        </p:nvSpPr>
        <p:spPr bwMode="auto">
          <a:xfrm>
            <a:off x="4211638" y="5445125"/>
            <a:ext cx="57626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smtClean="0">
                <a:solidFill>
                  <a:srgbClr val="000000"/>
                </a:solidFill>
                <a:cs typeface="+mn-cs"/>
              </a:rPr>
              <a:t>+</a:t>
            </a:r>
          </a:p>
        </p:txBody>
      </p:sp>
      <p:sp>
        <p:nvSpPr>
          <p:cNvPr id="4176" name="Поле 80"/>
          <p:cNvSpPr txBox="1">
            <a:spLocks noChangeArrowheads="1"/>
          </p:cNvSpPr>
          <p:nvPr/>
        </p:nvSpPr>
        <p:spPr bwMode="auto">
          <a:xfrm>
            <a:off x="5795963" y="5445125"/>
            <a:ext cx="57626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smtClean="0">
                <a:solidFill>
                  <a:srgbClr val="000000"/>
                </a:solidFill>
                <a:cs typeface="+mn-cs"/>
              </a:rPr>
              <a:t>=</a:t>
            </a:r>
          </a:p>
        </p:txBody>
      </p:sp>
      <p:sp>
        <p:nvSpPr>
          <p:cNvPr id="4177" name="Поле 81"/>
          <p:cNvSpPr txBox="1">
            <a:spLocks noChangeArrowheads="1"/>
          </p:cNvSpPr>
          <p:nvPr/>
        </p:nvSpPr>
        <p:spPr bwMode="auto">
          <a:xfrm>
            <a:off x="6443663" y="5445125"/>
            <a:ext cx="100806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4800" b="1" smtClean="0">
                <a:solidFill>
                  <a:srgbClr val="FF0000"/>
                </a:solidFill>
                <a:cs typeface="+mn-cs"/>
              </a:rPr>
              <a:t>10</a:t>
            </a:r>
          </a:p>
        </p:txBody>
      </p:sp>
      <p:sp>
        <p:nvSpPr>
          <p:cNvPr id="24604" name="Прямоугольник 1"/>
          <p:cNvSpPr>
            <a:spLocks noChangeArrowheads="1"/>
          </p:cNvSpPr>
          <p:nvPr/>
        </p:nvSpPr>
        <p:spPr bwMode="auto">
          <a:xfrm>
            <a:off x="269875" y="0"/>
            <a:ext cx="8478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kk-KZ" altLang="ru-RU" sz="2400" b="1" dirty="0" smtClean="0">
                <a:solidFill>
                  <a:srgbClr val="000000"/>
                </a:solidFill>
              </a:rPr>
              <a:t>№3.  Әркез </a:t>
            </a:r>
            <a:r>
              <a:rPr lang="kk-KZ" altLang="ru-RU" sz="2400" b="1" dirty="0">
                <a:solidFill>
                  <a:srgbClr val="000000"/>
                </a:solidFill>
              </a:rPr>
              <a:t>ондық бөлшекті салыстыра білейік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1" grpId="0"/>
      <p:bldP spid="4172" grpId="0"/>
      <p:bldP spid="4173" grpId="0"/>
      <p:bldP spid="4174" grpId="0"/>
      <p:bldP spid="4175" grpId="0"/>
      <p:bldP spid="4176" grpId="0"/>
      <p:bldP spid="41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857364"/>
            <a:ext cx="6897616" cy="2783748"/>
          </a:xfrm>
        </p:spPr>
        <p:txBody>
          <a:bodyPr>
            <a:normAutofit lnSpcReduction="10000"/>
          </a:bodyPr>
          <a:lstStyle/>
          <a:p>
            <a:pPr algn="ctr"/>
            <a:r>
              <a:rPr lang="kk-KZ" sz="6000" b="1" i="1" dirty="0" smtClean="0">
                <a:solidFill>
                  <a:srgbClr val="002060"/>
                </a:solidFill>
              </a:rPr>
              <a:t> Өздігінен орындайтын тапсырма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539750" y="1557338"/>
            <a:ext cx="80137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32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9699" name="Rectangle 7"/>
          <p:cNvSpPr>
            <a:spLocks noChangeArrowheads="1"/>
          </p:cNvSpPr>
          <p:nvPr/>
        </p:nvSpPr>
        <p:spPr bwMode="auto">
          <a:xfrm>
            <a:off x="900113" y="333375"/>
            <a:ext cx="77422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000" dirty="0" smtClean="0">
                <a:solidFill>
                  <a:schemeClr val="tx2"/>
                </a:solidFill>
              </a:rPr>
              <a:t>№4.   </a:t>
            </a:r>
            <a:r>
              <a:rPr lang="ru-RU" altLang="ru-RU" sz="4000" dirty="0" err="1" smtClean="0">
                <a:solidFill>
                  <a:schemeClr val="tx2"/>
                </a:solidFill>
              </a:rPr>
              <a:t>Есепті</a:t>
            </a:r>
            <a:r>
              <a:rPr lang="ru-RU" altLang="ru-RU" sz="4000" dirty="0" smtClean="0">
                <a:solidFill>
                  <a:schemeClr val="tx2"/>
                </a:solidFill>
              </a:rPr>
              <a:t> </a:t>
            </a:r>
            <a:r>
              <a:rPr lang="ru-RU" altLang="ru-RU" sz="4000" dirty="0" err="1">
                <a:solidFill>
                  <a:schemeClr val="tx2"/>
                </a:solidFill>
              </a:rPr>
              <a:t>шығар</a:t>
            </a:r>
            <a:r>
              <a:rPr lang="ru-RU" altLang="ru-RU" sz="4000" dirty="0">
                <a:solidFill>
                  <a:schemeClr val="tx2"/>
                </a:solidFill>
              </a:rPr>
              <a:t>:</a:t>
            </a:r>
          </a:p>
          <a:p>
            <a:pPr eaLnBrk="1" hangingPunct="1"/>
            <a:r>
              <a:rPr lang="ru-RU" altLang="ru-RU" sz="3200" b="1" i="1" dirty="0" err="1">
                <a:solidFill>
                  <a:schemeClr val="tx2"/>
                </a:solidFill>
              </a:rPr>
              <a:t>Үшбұрыштың қабырғалары </a:t>
            </a:r>
            <a:r>
              <a:rPr lang="ru-RU" altLang="ru-RU" sz="3200" b="1" i="1" dirty="0">
                <a:solidFill>
                  <a:schemeClr val="tx2"/>
                </a:solidFill>
              </a:rPr>
              <a:t>1,7 см, 1,7 см </a:t>
            </a:r>
            <a:r>
              <a:rPr lang="ru-RU" altLang="ru-RU" sz="3200" b="1" i="1" dirty="0" err="1">
                <a:solidFill>
                  <a:schemeClr val="tx2"/>
                </a:solidFill>
              </a:rPr>
              <a:t>және </a:t>
            </a:r>
            <a:r>
              <a:rPr lang="ru-RU" altLang="ru-RU" sz="3200" b="1" i="1" dirty="0">
                <a:solidFill>
                  <a:schemeClr val="tx2"/>
                </a:solidFill>
              </a:rPr>
              <a:t>1,6 см .</a:t>
            </a:r>
            <a:r>
              <a:rPr lang="ru-RU" altLang="ru-RU" sz="3200" b="1" i="1" dirty="0" err="1">
                <a:solidFill>
                  <a:schemeClr val="tx2"/>
                </a:solidFill>
              </a:rPr>
              <a:t>Үшбұрыштың периметрін</a:t>
            </a:r>
            <a:r>
              <a:rPr lang="ru-RU" altLang="ru-RU" sz="3200" b="1" i="1" dirty="0">
                <a:solidFill>
                  <a:schemeClr val="tx2"/>
                </a:solidFill>
              </a:rPr>
              <a:t> </a:t>
            </a:r>
            <a:r>
              <a:rPr lang="ru-RU" altLang="ru-RU" sz="3200" b="1" i="1" dirty="0" err="1">
                <a:solidFill>
                  <a:schemeClr val="tx2"/>
                </a:solidFill>
              </a:rPr>
              <a:t>табыңдар</a:t>
            </a:r>
            <a:r>
              <a:rPr lang="ru-RU" altLang="ru-RU" sz="3200" b="1" i="1" dirty="0">
                <a:solidFill>
                  <a:schemeClr val="tx2"/>
                </a:solidFill>
              </a:rPr>
              <a:t> </a:t>
            </a:r>
          </a:p>
          <a:p>
            <a:pPr eaLnBrk="1" hangingPunct="1"/>
            <a:endParaRPr lang="ru-RU" altLang="ru-RU" sz="3200" b="1" i="1" dirty="0">
              <a:solidFill>
                <a:schemeClr val="tx2"/>
              </a:solidFill>
            </a:endParaRPr>
          </a:p>
        </p:txBody>
      </p:sp>
      <p:sp>
        <p:nvSpPr>
          <p:cNvPr id="29700" name="AutoShape 12"/>
          <p:cNvSpPr>
            <a:spLocks noChangeArrowheads="1"/>
          </p:cNvSpPr>
          <p:nvPr/>
        </p:nvSpPr>
        <p:spPr bwMode="auto">
          <a:xfrm>
            <a:off x="6011863" y="2205038"/>
            <a:ext cx="2447925" cy="2376487"/>
          </a:xfrm>
          <a:prstGeom prst="triangle">
            <a:avLst>
              <a:gd name="adj" fmla="val 50000"/>
            </a:avLst>
          </a:prstGeom>
          <a:solidFill>
            <a:srgbClr val="33CC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36877" name="WordArt 13"/>
          <p:cNvSpPr>
            <a:spLocks noChangeArrowheads="1" noChangeShapeType="1" noTextEdit="1"/>
          </p:cNvSpPr>
          <p:nvPr/>
        </p:nvSpPr>
        <p:spPr bwMode="auto">
          <a:xfrm>
            <a:off x="1042988" y="2708275"/>
            <a:ext cx="331311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Р= а+в+с</a:t>
            </a:r>
          </a:p>
        </p:txBody>
      </p:sp>
      <p:sp>
        <p:nvSpPr>
          <p:cNvPr id="36878" name="WordArt 14"/>
          <p:cNvSpPr>
            <a:spLocks noChangeArrowheads="1" noChangeShapeType="1" noTextEdit="1"/>
          </p:cNvSpPr>
          <p:nvPr/>
        </p:nvSpPr>
        <p:spPr bwMode="auto">
          <a:xfrm>
            <a:off x="611188" y="3716338"/>
            <a:ext cx="4968875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Р= 1,7+1,7+1,6= 5(см)</a:t>
            </a:r>
          </a:p>
        </p:txBody>
      </p:sp>
      <p:sp>
        <p:nvSpPr>
          <p:cNvPr id="36879" name="WordArt 15"/>
          <p:cNvSpPr>
            <a:spLocks noChangeArrowheads="1" noChangeShapeType="1" noTextEdit="1"/>
          </p:cNvSpPr>
          <p:nvPr/>
        </p:nvSpPr>
        <p:spPr bwMode="auto">
          <a:xfrm>
            <a:off x="3779838" y="7316788"/>
            <a:ext cx="1598612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9 мая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5.55556E-6 L -0.00798 -0.30464 " pathEditMode="relative" ptsTypes="AA">
                                      <p:cBhvr>
                                        <p:cTn id="18" dur="2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animBg="1"/>
      <p:bldP spid="36878" grpId="0" animBg="1"/>
      <p:bldP spid="3687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8" descr="s4588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8611" name="Picture 9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860800"/>
            <a:ext cx="7413625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b="1" i="1" smtClean="0"/>
          </a:p>
          <a:p>
            <a:pPr eaLnBrk="1" hangingPunct="1">
              <a:buFontTx/>
              <a:buNone/>
            </a:pPr>
            <a:endParaRPr lang="ru-RU" altLang="ru-RU" i="1" smtClean="0"/>
          </a:p>
        </p:txBody>
      </p:sp>
      <p:sp>
        <p:nvSpPr>
          <p:cNvPr id="37891" name="WordArt 4"/>
          <p:cNvSpPr>
            <a:spLocks noChangeArrowheads="1" noChangeShapeType="1" noTextEdit="1"/>
          </p:cNvSpPr>
          <p:nvPr/>
        </p:nvSpPr>
        <p:spPr bwMode="auto">
          <a:xfrm>
            <a:off x="827088" y="765175"/>
            <a:ext cx="7354887" cy="725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«Қолданамыз қай жерде?»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5292725" y="2492375"/>
            <a:ext cx="1079500" cy="649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2714625" y="2782888"/>
            <a:ext cx="1217613" cy="501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30725" y="4229100"/>
            <a:ext cx="26988" cy="565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43550" y="3648075"/>
            <a:ext cx="576263" cy="581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771775" y="3495675"/>
            <a:ext cx="1008063" cy="2905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4503738" y="2654300"/>
            <a:ext cx="212725" cy="1619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500082"/>
          </a:xfrm>
        </p:spPr>
        <p:txBody>
          <a:bodyPr>
            <a:normAutofit fontScale="90000"/>
          </a:bodyPr>
          <a:lstStyle/>
          <a:p>
            <a:pPr algn="ctr"/>
            <a:r>
              <a:rPr lang="kk-KZ" sz="3200" dirty="0" smtClean="0">
                <a:solidFill>
                  <a:srgbClr val="FF0000"/>
                </a:solidFill>
              </a:rPr>
              <a:t>«Оқылуына сәйкес санды тап»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758138" cy="4857784"/>
          </a:xfrm>
        </p:spPr>
        <p:txBody>
          <a:bodyPr>
            <a:normAutofit fontScale="70000" lnSpcReduction="20000"/>
          </a:bodyPr>
          <a:lstStyle/>
          <a:p>
            <a:r>
              <a:rPr lang="kk-KZ" sz="2900" b="1" dirty="0" smtClean="0">
                <a:solidFill>
                  <a:srgbClr val="FF0000"/>
                </a:solidFill>
              </a:rPr>
              <a:t>1. Екі бүтін оннан бес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0,005 (О)             В) 2,05 (Б)            С) 2,5 (К)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2. Ноль бүтін мыңнан екі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0,002 (О)               В) 0,02 (Е)                         С) 0,2 (У)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3. Үш бүтін мыңнан елу бес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3,55 (Д)                В) 30,55 (В)                       С) 3,055 (Л )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4. Он алты бүтін жүзден жеті</a:t>
            </a:r>
            <a:r>
              <a:rPr lang="kk-KZ" sz="2900" dirty="0" smtClean="0">
                <a:solidFill>
                  <a:srgbClr val="FF0000"/>
                </a:solidFill>
              </a:rPr>
              <a:t>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16,007 (А)                  В) 16,7 (Е)                 С) 16,07 (И)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5. Он сегіз бүтін жүзден тоғыз</a:t>
            </a:r>
            <a:r>
              <a:rPr lang="kk-KZ" sz="2900" dirty="0" smtClean="0">
                <a:solidFill>
                  <a:srgbClr val="FF0000"/>
                </a:solidFill>
              </a:rPr>
              <a:t>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18,9 (Ш)                     В) 18,09 (Б)                  С) 18,009 (В)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6. Бес бүтін он мыңнан қырық бес</a:t>
            </a:r>
            <a:r>
              <a:rPr lang="kk-KZ" sz="2900" dirty="0" smtClean="0">
                <a:solidFill>
                  <a:srgbClr val="FF0000"/>
                </a:solidFill>
              </a:rPr>
              <a:t>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А) 5,0045 (Р)                  В) 5,045 (У)                С) 5,45( И) 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b="1" dirty="0" smtClean="0">
                <a:solidFill>
                  <a:srgbClr val="FF0000"/>
                </a:solidFill>
              </a:rPr>
              <a:t>7. Отыз төрт бүтін мыңнан жүз бес</a:t>
            </a:r>
            <a:endParaRPr lang="ru-RU" sz="2900" dirty="0" smtClean="0">
              <a:solidFill>
                <a:srgbClr val="FF0000"/>
              </a:solidFill>
            </a:endParaRPr>
          </a:p>
          <a:p>
            <a:r>
              <a:rPr lang="kk-KZ" sz="2900" dirty="0" smtClean="0">
                <a:solidFill>
                  <a:srgbClr val="FF0000"/>
                </a:solidFill>
              </a:rPr>
              <a:t>   А) 34,0105 (В)    В) 34,105 (И)                     С) 34,15 (М)</a:t>
            </a:r>
            <a:endParaRPr lang="ru-RU" sz="29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239000" cy="605808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solidFill>
                  <a:srgbClr val="FF0000"/>
                </a:solidFill>
              </a:rPr>
              <a:t>«</a:t>
            </a:r>
            <a:r>
              <a:rPr lang="kk-KZ" sz="3100" dirty="0" smtClean="0">
                <a:solidFill>
                  <a:srgbClr val="FF0000"/>
                </a:solidFill>
              </a:rPr>
              <a:t>Оқылуына</a:t>
            </a:r>
            <a:r>
              <a:rPr lang="kk-KZ" dirty="0" smtClean="0">
                <a:solidFill>
                  <a:srgbClr val="FF0000"/>
                </a:solidFill>
              </a:rPr>
              <a:t> сәйкес санды тап»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>
            <a:normAutofit fontScale="62500" lnSpcReduction="20000"/>
          </a:bodyPr>
          <a:lstStyle/>
          <a:p>
            <a:r>
              <a:rPr lang="kk-KZ" b="1" dirty="0" smtClean="0"/>
              <a:t>1. Екі бүтін оннан бес</a:t>
            </a:r>
            <a:endParaRPr lang="ru-RU" dirty="0" smtClean="0"/>
          </a:p>
          <a:p>
            <a:r>
              <a:rPr lang="kk-KZ" dirty="0" smtClean="0"/>
              <a:t>А) 0,005 (О)             В) 2,05 (Б)            </a:t>
            </a:r>
            <a:r>
              <a:rPr lang="kk-KZ" b="1" dirty="0" smtClean="0">
                <a:solidFill>
                  <a:srgbClr val="FF0000"/>
                </a:solidFill>
              </a:rPr>
              <a:t>С) 2,5 (К)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kk-KZ" b="1" dirty="0" smtClean="0"/>
              <a:t>2. Ноль бүтін мыңнан екі </a:t>
            </a:r>
            <a:endParaRPr lang="ru-RU" dirty="0" smtClean="0"/>
          </a:p>
          <a:p>
            <a:r>
              <a:rPr lang="kk-KZ" b="1" dirty="0" smtClean="0">
                <a:solidFill>
                  <a:srgbClr val="FF0000"/>
                </a:solidFill>
              </a:rPr>
              <a:t>А) 0,002 (О)</a:t>
            </a:r>
            <a:r>
              <a:rPr lang="kk-KZ" dirty="0" smtClean="0">
                <a:solidFill>
                  <a:srgbClr val="FF0000"/>
                </a:solidFill>
              </a:rPr>
              <a:t>               </a:t>
            </a:r>
            <a:r>
              <a:rPr lang="kk-KZ" dirty="0" smtClean="0"/>
              <a:t>В) 0,02 (Е)         С) 0,2 (У)</a:t>
            </a:r>
            <a:endParaRPr lang="ru-RU" dirty="0" smtClean="0"/>
          </a:p>
          <a:p>
            <a:r>
              <a:rPr lang="kk-KZ" b="1" dirty="0" smtClean="0"/>
              <a:t>3. Үш бүтін мыңнан елу бес </a:t>
            </a:r>
            <a:endParaRPr lang="ru-RU" dirty="0" smtClean="0"/>
          </a:p>
          <a:p>
            <a:r>
              <a:rPr lang="kk-KZ" dirty="0" smtClean="0"/>
              <a:t>А) 3,55 (Д)                В) 30,55 (В)             </a:t>
            </a:r>
            <a:r>
              <a:rPr lang="kk-KZ" b="1" dirty="0" smtClean="0">
                <a:solidFill>
                  <a:srgbClr val="FF0000"/>
                </a:solidFill>
              </a:rPr>
              <a:t>С) 3,055 (Л )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kk-KZ" b="1" dirty="0" smtClean="0"/>
              <a:t>4. Он алты бүтін жүзден жеті</a:t>
            </a:r>
            <a:r>
              <a:rPr lang="kk-KZ" dirty="0" smtClean="0"/>
              <a:t> </a:t>
            </a:r>
            <a:endParaRPr lang="ru-RU" dirty="0" smtClean="0"/>
          </a:p>
          <a:p>
            <a:r>
              <a:rPr lang="kk-KZ" dirty="0" smtClean="0"/>
              <a:t>А) 16,007 (А)                  В) 16,7 (Е)         </a:t>
            </a:r>
            <a:r>
              <a:rPr lang="kk-KZ" b="1" dirty="0" smtClean="0">
                <a:solidFill>
                  <a:srgbClr val="FF0000"/>
                </a:solidFill>
              </a:rPr>
              <a:t>С) 16,07 (И)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kk-KZ" b="1" dirty="0" smtClean="0"/>
              <a:t>5. Он сегіз бүтін жүзден тоғыз</a:t>
            </a:r>
            <a:r>
              <a:rPr lang="kk-KZ" dirty="0" smtClean="0"/>
              <a:t> </a:t>
            </a:r>
            <a:endParaRPr lang="ru-RU" dirty="0" smtClean="0"/>
          </a:p>
          <a:p>
            <a:r>
              <a:rPr lang="kk-KZ" dirty="0" smtClean="0"/>
              <a:t>А) 18,9 (Ш)                   </a:t>
            </a:r>
            <a:r>
              <a:rPr lang="kk-KZ" b="1" dirty="0" smtClean="0">
                <a:solidFill>
                  <a:srgbClr val="FF0000"/>
                </a:solidFill>
              </a:rPr>
              <a:t>В) 18,09 (Б</a:t>
            </a:r>
            <a:r>
              <a:rPr lang="kk-KZ" dirty="0" smtClean="0">
                <a:solidFill>
                  <a:srgbClr val="FF0000"/>
                </a:solidFill>
              </a:rPr>
              <a:t>)</a:t>
            </a:r>
            <a:r>
              <a:rPr lang="kk-KZ" dirty="0" smtClean="0"/>
              <a:t>        С) 18,009 (В)</a:t>
            </a:r>
            <a:endParaRPr lang="ru-RU" dirty="0" smtClean="0"/>
          </a:p>
          <a:p>
            <a:r>
              <a:rPr lang="kk-KZ" b="1" dirty="0" smtClean="0"/>
              <a:t>6. Бес бүтін он мыңнан қырық бес</a:t>
            </a:r>
            <a:r>
              <a:rPr lang="kk-KZ" dirty="0" smtClean="0"/>
              <a:t> </a:t>
            </a:r>
            <a:endParaRPr lang="ru-RU" dirty="0" smtClean="0"/>
          </a:p>
          <a:p>
            <a:r>
              <a:rPr lang="kk-KZ" b="1" dirty="0" smtClean="0">
                <a:solidFill>
                  <a:srgbClr val="FF0000"/>
                </a:solidFill>
              </a:rPr>
              <a:t>А) 5,0045 (Р)                  </a:t>
            </a:r>
            <a:r>
              <a:rPr lang="kk-KZ" dirty="0" smtClean="0"/>
              <a:t>В) 5,045 (У)                С) 5,45( И) </a:t>
            </a:r>
            <a:endParaRPr lang="ru-RU" dirty="0" smtClean="0"/>
          </a:p>
          <a:p>
            <a:r>
              <a:rPr lang="kk-KZ" b="1" dirty="0" smtClean="0"/>
              <a:t>7. Отыз төрт бүтін мыңнан жүз бес</a:t>
            </a:r>
            <a:endParaRPr lang="ru-RU" dirty="0" smtClean="0"/>
          </a:p>
          <a:p>
            <a:r>
              <a:rPr lang="kk-KZ" dirty="0" smtClean="0"/>
              <a:t>   А) 34,0105 (В)    </a:t>
            </a:r>
            <a:r>
              <a:rPr lang="kk-KZ" b="1" dirty="0" smtClean="0">
                <a:solidFill>
                  <a:srgbClr val="FF0000"/>
                </a:solidFill>
              </a:rPr>
              <a:t>В) 34,105 (И)</a:t>
            </a:r>
            <a:r>
              <a:rPr lang="kk-KZ" dirty="0" smtClean="0">
                <a:solidFill>
                  <a:srgbClr val="FF0000"/>
                </a:solidFill>
              </a:rPr>
              <a:t>                     </a:t>
            </a:r>
            <a:r>
              <a:rPr lang="kk-KZ" dirty="0" smtClean="0"/>
              <a:t>С) 34,15 (М)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786454"/>
            <a:ext cx="385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Колибри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214000" y="1000108"/>
            <a:ext cx="7787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Сабақтың мақсаты:</a:t>
            </a:r>
            <a:endParaRPr kumimoji="0" lang="kk-KZ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4282" y="2428868"/>
            <a:ext cx="8429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3600" b="1" dirty="0" smtClean="0">
                <a:solidFill>
                  <a:srgbClr val="002060"/>
                </a:solidFill>
                <a:latin typeface="Gabriola" pitchFamily="82" charset="0"/>
              </a:rPr>
              <a:t>Ондық бөлшектерді қосу және азайту ережесін пайдалана отырып оны есеп шығаруда қолдана білуді үйрету, математикаға деген қызығушылықтарын ояту.</a:t>
            </a:r>
            <a:endParaRPr lang="ru-RU" sz="3600" b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88913"/>
            <a:ext cx="9036050" cy="4535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i="1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ru-RU" sz="4400" b="1" i="1" u="sng" smtClean="0">
                <a:solidFill>
                  <a:srgbClr val="3333CC"/>
                </a:solidFill>
                <a:latin typeface="Comic Sans MS" pitchFamily="66" charset="0"/>
              </a:rPr>
              <a:t>Колибри </a:t>
            </a:r>
            <a:r>
              <a:rPr lang="ru-RU" sz="4000" b="1" i="1" u="sng" smtClean="0">
                <a:solidFill>
                  <a:srgbClr val="3333CC"/>
                </a:solidFill>
              </a:rPr>
              <a:t> </a:t>
            </a:r>
            <a:r>
              <a:rPr lang="ru-RU" b="1" i="1" smtClean="0">
                <a:solidFill>
                  <a:srgbClr val="800080"/>
                </a:solidFill>
              </a:rPr>
              <a:t>әлемдегі ең кішкентай құс. Оның көлемі түкті арамен бірдей, ал салмағы 1,5 – 2 грамм.</a:t>
            </a:r>
          </a:p>
        </p:txBody>
      </p:sp>
      <p:pic>
        <p:nvPicPr>
          <p:cNvPr id="5137" name="Picture 17" descr="E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076700"/>
            <a:ext cx="1655762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18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57563"/>
            <a:ext cx="4392612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RCTR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132080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CRCTR0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4276725"/>
            <a:ext cx="2540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 rot="-1275498">
            <a:off x="517525" y="2219325"/>
            <a:ext cx="7961313" cy="23796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r>
              <a:rPr lang="ru-RU" sz="3600" b="1" i="1" kern="10" dirty="0" err="1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Үйге тапсырма</a:t>
            </a:r>
            <a:r>
              <a:rPr lang="ru-RU" sz="3600" b="1" i="1" kern="10" dirty="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14282" y="5357826"/>
            <a:ext cx="8748713" cy="1500174"/>
          </a:xfrm>
          <a:noFill/>
        </p:spPr>
        <p:txBody>
          <a:bodyPr>
            <a:normAutofit/>
          </a:bodyPr>
          <a:lstStyle/>
          <a:p>
            <a:pPr algn="l"/>
            <a:r>
              <a:rPr lang="kk-KZ" sz="3600" b="1" i="1" dirty="0" smtClean="0">
                <a:solidFill>
                  <a:srgbClr val="002060"/>
                </a:solidFill>
              </a:rPr>
              <a:t>Оқулықтың 97-99 беттегі </a:t>
            </a:r>
          </a:p>
          <a:p>
            <a:pPr algn="ctr"/>
            <a:r>
              <a:rPr lang="kk-KZ" sz="3600" b="1" i="1" dirty="0" smtClean="0">
                <a:solidFill>
                  <a:srgbClr val="002060"/>
                </a:solidFill>
              </a:rPr>
              <a:t>№1295, </a:t>
            </a:r>
            <a:r>
              <a:rPr lang="ru-RU" sz="3600" b="1" i="1" dirty="0" smtClean="0">
                <a:solidFill>
                  <a:srgbClr val="002060"/>
                </a:solidFill>
              </a:rPr>
              <a:t>№1306</a:t>
            </a:r>
            <a:r>
              <a:rPr lang="kk-KZ" sz="3600" b="1" i="1" dirty="0" smtClean="0">
                <a:solidFill>
                  <a:srgbClr val="002060"/>
                </a:solidFill>
              </a:rPr>
              <a:t> есеп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endParaRPr lang="ru-RU" altLang="ru-RU" sz="3600" b="1" i="1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56986" y="0"/>
            <a:ext cx="702330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altLang="ru-RU" sz="3200" b="1" i="1" dirty="0">
              <a:solidFill>
                <a:srgbClr val="800000"/>
              </a:solidFill>
              <a:latin typeface="Georgia" pitchFamily="18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ru-RU" altLang="ru-RU" sz="3200" b="1" i="1" dirty="0">
                <a:solidFill>
                  <a:srgbClr val="800000"/>
                </a:solidFill>
                <a:latin typeface="Georgia" pitchFamily="18" charset="0"/>
              </a:rPr>
              <a:t>Математика - 5 класс.</a:t>
            </a:r>
          </a:p>
        </p:txBody>
      </p:sp>
    </p:spTree>
    <p:extLst>
      <p:ext uri="{BB962C8B-B14F-4D97-AF65-F5344CB8AC3E}">
        <p14:creationId xmlns="" xmlns:p14="http://schemas.microsoft.com/office/powerpoint/2010/main" val="41698609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allAtOnce"/>
      <p:bldP spid="30725" grpId="0" build="p"/>
      <p:bldP spid="307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i="1" dirty="0" smtClean="0"/>
              <a:t>           </a:t>
            </a:r>
            <a:endParaRPr lang="ru-RU" sz="6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5" y="1928802"/>
            <a:ext cx="60722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Бағалау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dirty="0" err="1" smtClean="0"/>
              <a:t>Сендерге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сабақ қызық болды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ма</a:t>
            </a:r>
            <a:r>
              <a:rPr lang="ru-RU" altLang="ru-RU" sz="2800" dirty="0" smtClean="0"/>
              <a:t>?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 err="1" smtClean="0"/>
              <a:t>Тапсырмаларды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орындауда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қандай қиыншылықтар болды</a:t>
            </a:r>
            <a:r>
              <a:rPr lang="ru-RU" altLang="ru-RU" sz="2800" dirty="0" smtClean="0"/>
              <a:t>?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 err="1" smtClean="0"/>
              <a:t>Сабақтан қандай әсер алдыңдар?</a:t>
            </a:r>
            <a:endParaRPr lang="ru-RU" altLang="ru-RU" sz="2800" dirty="0" smtClean="0"/>
          </a:p>
          <a:p>
            <a:pPr algn="ctr" eaLnBrk="1" hangingPunct="1">
              <a:buFontTx/>
              <a:buNone/>
            </a:pPr>
            <a:r>
              <a:rPr lang="ru-RU" altLang="ru-RU" sz="2800" dirty="0" err="1" smtClean="0"/>
              <a:t>Бүгінгі сабақтан нені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үйрендіңдер?</a:t>
            </a:r>
            <a:endParaRPr lang="ru-RU" altLang="ru-RU" sz="2800" dirty="0" smtClean="0"/>
          </a:p>
        </p:txBody>
      </p:sp>
      <p:sp>
        <p:nvSpPr>
          <p:cNvPr id="40963" name="WordArt 5"/>
          <p:cNvSpPr>
            <a:spLocks noChangeArrowheads="1" noChangeShapeType="1" noTextEdit="1"/>
          </p:cNvSpPr>
          <p:nvPr/>
        </p:nvSpPr>
        <p:spPr bwMode="auto">
          <a:xfrm>
            <a:off x="2268538" y="908050"/>
            <a:ext cx="48244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Қорытынды</a:t>
            </a:r>
          </a:p>
        </p:txBody>
      </p:sp>
      <p:sp>
        <p:nvSpPr>
          <p:cNvPr id="40964" name="AutoShape 6"/>
          <p:cNvSpPr>
            <a:spLocks noChangeArrowheads="1"/>
          </p:cNvSpPr>
          <p:nvPr/>
        </p:nvSpPr>
        <p:spPr bwMode="auto">
          <a:xfrm>
            <a:off x="2700338" y="4581525"/>
            <a:ext cx="1512887" cy="1223963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>
                <a:latin typeface="Arial" pitchFamily="34" charset="0"/>
              </a:rPr>
              <a:t>             </a:t>
            </a:r>
          </a:p>
        </p:txBody>
      </p:sp>
      <p:sp>
        <p:nvSpPr>
          <p:cNvPr id="40965" name="AutoShape 7"/>
          <p:cNvSpPr>
            <a:spLocks noChangeArrowheads="1"/>
          </p:cNvSpPr>
          <p:nvPr/>
        </p:nvSpPr>
        <p:spPr bwMode="auto">
          <a:xfrm>
            <a:off x="4500563" y="5084763"/>
            <a:ext cx="1512887" cy="1223962"/>
          </a:xfrm>
          <a:prstGeom prst="smileyFace">
            <a:avLst>
              <a:gd name="adj" fmla="val 454"/>
            </a:avLst>
          </a:prstGeom>
          <a:solidFill>
            <a:srgbClr val="FFFF00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>
                <a:latin typeface="Arial" pitchFamily="34" charset="0"/>
              </a:rPr>
              <a:t>             </a:t>
            </a:r>
          </a:p>
        </p:txBody>
      </p:sp>
      <p:sp>
        <p:nvSpPr>
          <p:cNvPr id="40966" name="AutoShape 8"/>
          <p:cNvSpPr>
            <a:spLocks noChangeArrowheads="1"/>
          </p:cNvSpPr>
          <p:nvPr/>
        </p:nvSpPr>
        <p:spPr bwMode="auto">
          <a:xfrm>
            <a:off x="6372225" y="4508500"/>
            <a:ext cx="1512888" cy="1223963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>
                <a:latin typeface="Arial" pitchFamily="34" charset="0"/>
              </a:rPr>
              <a:t>            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67" name="Group 23"/>
          <p:cNvGraphicFramePr>
            <a:graphicFrameLocks noGrp="1"/>
          </p:cNvGraphicFramePr>
          <p:nvPr>
            <p:ph/>
          </p:nvPr>
        </p:nvGraphicFramePr>
        <p:xfrm>
          <a:off x="303212" y="1785926"/>
          <a:ext cx="8840788" cy="4332288"/>
        </p:xfrm>
        <a:graphic>
          <a:graphicData uri="http://schemas.openxmlformats.org/drawingml/2006/table">
            <a:tbl>
              <a:tblPr/>
              <a:tblGrid>
                <a:gridCol w="2209800"/>
                <a:gridCol w="2211388"/>
                <a:gridCol w="2209800"/>
                <a:gridCol w="2209800"/>
              </a:tblGrid>
              <a:tr h="433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Барлық есепті шығардым!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Сабақ маған ұнады.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Толық түсінген жоқпын,түсінгім келеді.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Еш нәрсе түсінген жоқпын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Түсінгім келмейді!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959" name="Picture 15" descr="MCj042809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636838"/>
            <a:ext cx="9334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60" name="Picture 16" descr="MCj042812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76475"/>
            <a:ext cx="10858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61" name="Picture 17" descr="MCj042806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636838"/>
            <a:ext cx="106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62" name="Picture 18" descr="MCj042983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2565400"/>
            <a:ext cx="1638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808038" y="712788"/>
            <a:ext cx="513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1571604" y="857232"/>
            <a:ext cx="5708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3200" dirty="0">
                <a:solidFill>
                  <a:srgbClr val="FF0000"/>
                </a:solidFill>
              </a:rPr>
              <a:t>Біздің көңіл – күйіміз: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28" dur="20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4"/>
          <p:cNvSpPr>
            <a:spLocks noChangeArrowheads="1" noChangeShapeType="1" noTextEdit="1"/>
          </p:cNvSpPr>
          <p:nvPr/>
        </p:nvSpPr>
        <p:spPr bwMode="auto">
          <a:xfrm>
            <a:off x="714375" y="4714875"/>
            <a:ext cx="7929563" cy="1482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Сау</a:t>
            </a:r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болыңыздар</a:t>
            </a:r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!</a:t>
            </a:r>
          </a:p>
        </p:txBody>
      </p:sp>
      <p:pic>
        <p:nvPicPr>
          <p:cNvPr id="34819" name="Picture 5" descr="12m6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143125"/>
            <a:ext cx="295275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5288" y="6453188"/>
            <a:ext cx="1296987" cy="26035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  <a:effectLst>
            <a:prstShdw prst="shdw17" dist="17961" dir="2700000">
              <a:srgbClr val="7A0000"/>
            </a:prst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4821" name="Picture 5" descr="37r3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28625"/>
            <a:ext cx="33083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j021351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50018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44853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kk-KZ" b="1" dirty="0" smtClean="0">
                <a:solidFill>
                  <a:srgbClr val="C00000"/>
                </a:solidFill>
              </a:rPr>
              <a:t>Сабақтың мақсаты: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b="1" dirty="0" smtClean="0"/>
              <a:t>Білімділік:</a:t>
            </a:r>
            <a:r>
              <a:rPr lang="kk-KZ" dirty="0" smtClean="0"/>
              <a:t> Ондық бөлшектерді қосу және азайту ережесін пайдалана отырып оны есеп шығаруда қолдана білуді үйрету;</a:t>
            </a:r>
            <a:endParaRPr lang="ru-RU" dirty="0" smtClean="0"/>
          </a:p>
          <a:p>
            <a:r>
              <a:rPr lang="kk-KZ" b="1" dirty="0" smtClean="0"/>
              <a:t>Дамытушылық:</a:t>
            </a:r>
            <a:r>
              <a:rPr lang="kk-KZ" dirty="0" smtClean="0"/>
              <a:t> Берілген тақырып көлеміндегі  оқушылардың біліктілік дағдысын қалыптастыру, ойлау, есте сақтау қабілетін  дамыту;</a:t>
            </a:r>
            <a:endParaRPr lang="ru-RU" dirty="0" smtClean="0"/>
          </a:p>
          <a:p>
            <a:r>
              <a:rPr lang="kk-KZ" b="1" dirty="0" smtClean="0"/>
              <a:t>Тәрбиелік:</a:t>
            </a:r>
            <a:r>
              <a:rPr lang="kk-KZ" dirty="0" smtClean="0"/>
              <a:t> Оқушыларды ізденімпаздыққа, жекелей жұмыс істей білуге, тез ойлап дәл жауап беруге тәрбиелеу.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715404" cy="6203642"/>
          </a:xfrm>
        </p:spPr>
        <p:txBody>
          <a:bodyPr>
            <a:normAutofit/>
          </a:bodyPr>
          <a:lstStyle/>
          <a:p>
            <a:endParaRPr lang="kk-KZ" sz="2800" b="1" i="1" dirty="0" smtClean="0"/>
          </a:p>
          <a:p>
            <a:r>
              <a:rPr lang="kk-KZ" sz="2800" b="1" i="1" dirty="0" smtClean="0"/>
              <a:t>Сабақтың түрі:</a:t>
            </a:r>
            <a:r>
              <a:rPr lang="kk-KZ" sz="2800" dirty="0" smtClean="0"/>
              <a:t> Бекіту сабақ</a:t>
            </a:r>
            <a:endParaRPr lang="ru-RU" sz="2800" dirty="0" smtClean="0"/>
          </a:p>
          <a:p>
            <a:r>
              <a:rPr lang="kk-KZ" sz="2800" b="1" i="1" dirty="0" smtClean="0"/>
              <a:t>Сабақтың әдісі:</a:t>
            </a:r>
            <a:r>
              <a:rPr lang="kk-KZ" sz="2800" dirty="0" smtClean="0"/>
              <a:t> сұрақ-жауап, есеп шығару, іскерлік ойындар, нұсқау беру.</a:t>
            </a:r>
          </a:p>
          <a:p>
            <a:r>
              <a:rPr lang="kk-KZ" sz="2800" b="1" i="1" dirty="0" smtClean="0">
                <a:cs typeface="Times New Roman" pitchFamily="18" charset="0"/>
              </a:rPr>
              <a:t>Көрнекіліктер:</a:t>
            </a:r>
            <a:r>
              <a:rPr lang="kk-KZ" sz="2800" b="1" i="1" dirty="0" smtClean="0"/>
              <a:t> </a:t>
            </a:r>
            <a:r>
              <a:rPr lang="kk-KZ" sz="2800" dirty="0" smtClean="0"/>
              <a:t>кітап, слайдтар, карточка</a:t>
            </a:r>
            <a:endParaRPr lang="ru-RU" sz="2800" b="1" i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kk-KZ" sz="2800" b="1" i="1" dirty="0" smtClean="0"/>
              <a:t>    </a:t>
            </a:r>
          </a:p>
          <a:p>
            <a:pPr>
              <a:buNone/>
            </a:pPr>
            <a:r>
              <a:rPr lang="kk-KZ" sz="2800" b="1" i="1" dirty="0" smtClean="0"/>
              <a:t>Қойылатын талаптар:</a:t>
            </a:r>
            <a:endParaRPr lang="ru-RU" sz="2800" dirty="0" smtClean="0"/>
          </a:p>
          <a:p>
            <a:r>
              <a:rPr lang="kk-KZ" sz="2800" dirty="0" smtClean="0"/>
              <a:t>-  Ондық бөлшектерді қосу және азайтудың ережесін білу;</a:t>
            </a:r>
            <a:endParaRPr lang="ru-RU" sz="2800" dirty="0" smtClean="0"/>
          </a:p>
          <a:p>
            <a:r>
              <a:rPr lang="kk-KZ" sz="2800" dirty="0" smtClean="0"/>
              <a:t>- Ондық бөлшектердің оқылуын және жазылуын білу;</a:t>
            </a:r>
            <a:endParaRPr lang="ru-RU" sz="2800" dirty="0" smtClean="0"/>
          </a:p>
          <a:p>
            <a:endParaRPr lang="ru-RU" b="1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0"/>
            <a:ext cx="3810008" cy="751506"/>
          </a:xfrm>
        </p:spPr>
        <p:txBody>
          <a:bodyPr>
            <a:normAutofit/>
          </a:bodyPr>
          <a:lstStyle/>
          <a:p>
            <a:r>
              <a:rPr lang="kk-KZ" sz="2800" dirty="0" smtClean="0">
                <a:solidFill>
                  <a:srgbClr val="002060"/>
                </a:solidFill>
              </a:rPr>
              <a:t>Сабақтың барысы: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838200"/>
            <a:ext cx="2776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219200"/>
            <a:ext cx="2776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1600200"/>
            <a:ext cx="2311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981200"/>
            <a:ext cx="2311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3019425"/>
            <a:ext cx="2776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3857628"/>
            <a:ext cx="2776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7" name="Формула" r:id="rId4" imgW="114120" imgH="215640" progId="Equation.3">
              <p:embed/>
            </p:oleObj>
          </a:graphicData>
        </a:graphic>
      </p:graphicFrame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14282" y="87794"/>
            <a:ext cx="935837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kk-KZ" sz="20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1.Ұйымдастыру кезеңі:</a:t>
            </a:r>
          </a:p>
          <a:p>
            <a:pPr algn="ctr"/>
            <a:r>
              <a:rPr lang="kk-KZ" sz="2000" b="1" i="1" dirty="0" smtClean="0"/>
              <a:t>а) сынып әзірлігін қадағалау;</a:t>
            </a:r>
            <a:r>
              <a:rPr lang="kk-KZ" sz="2000" b="1" dirty="0" smtClean="0"/>
              <a:t> </a:t>
            </a:r>
            <a:endParaRPr lang="ru-RU" sz="2000" b="1" dirty="0" smtClean="0"/>
          </a:p>
          <a:p>
            <a:pPr algn="ctr"/>
            <a:r>
              <a:rPr lang="kk-KZ" sz="2000" b="1" i="1" dirty="0" smtClean="0"/>
              <a:t>ә)оқушылармен амандасу, түгелдеу;</a:t>
            </a:r>
            <a:r>
              <a:rPr lang="kk-KZ" sz="2000" b="1" dirty="0" smtClean="0"/>
              <a:t> </a:t>
            </a:r>
            <a:endParaRPr lang="ru-RU" sz="2000" b="1" dirty="0" smtClean="0"/>
          </a:p>
          <a:p>
            <a:pPr algn="ctr"/>
            <a:r>
              <a:rPr lang="kk-KZ" sz="2000" b="1" i="1" dirty="0" smtClean="0"/>
              <a:t>б)сабаққа қажетті құралдарын тексеру;</a:t>
            </a:r>
            <a:r>
              <a:rPr lang="kk-KZ" sz="2000" b="1" dirty="0" smtClean="0"/>
              <a:t> </a:t>
            </a:r>
            <a:endParaRPr lang="ru-RU" sz="2000" b="1" dirty="0" smtClean="0"/>
          </a:p>
          <a:p>
            <a:pPr algn="ctr"/>
            <a:r>
              <a:rPr lang="kk-KZ" sz="2000" b="1" i="1" dirty="0" smtClean="0"/>
              <a:t>в) оқушылардың назарын сабаққа аудару;</a:t>
            </a:r>
            <a:r>
              <a:rPr lang="kk-KZ" sz="2000" b="1" dirty="0" smtClean="0"/>
              <a:t> </a:t>
            </a:r>
            <a:endParaRPr lang="ru-RU" sz="2000" b="1" dirty="0" smtClean="0"/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Үй жұмысын тексеру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kk-KZ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№1289</a:t>
            </a:r>
            <a:r>
              <a:rPr kumimoji="0" lang="kk-KZ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kk-KZ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2-4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kk-KZ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№1302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kk-KZ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1,2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kk-KZ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есеп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kk-KZ" sz="2000" b="1" i="1" dirty="0" smtClean="0">
                <a:latin typeface="Arial" pitchFamily="34" charset="0"/>
                <a:cs typeface="Arial" pitchFamily="34" charset="0"/>
              </a:rPr>
              <a:t>Өткен материалды қайталау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Бекіту кезеңі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kk-KZ" sz="2000" dirty="0" smtClean="0">
                <a:latin typeface="Arial" pitchFamily="34" charset="0"/>
                <a:cs typeface="Arial" pitchFamily="34" charset="0"/>
              </a:rPr>
              <a:t>есептер шығару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2000" b="1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kk-KZ" sz="2000" i="1" dirty="0" smtClean="0">
                <a:latin typeface="Arial" pitchFamily="34" charset="0"/>
                <a:cs typeface="Arial" pitchFamily="34" charset="0"/>
              </a:rPr>
              <a:t>1) Ауызша орындалатын есептер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2000" i="1" dirty="0" smtClean="0">
                <a:latin typeface="Arial" pitchFamily="34" charset="0"/>
                <a:cs typeface="Arial" pitchFamily="34" charset="0"/>
              </a:rPr>
              <a:t>	2) Есеп шығару (тақтамен жұмыс)</a:t>
            </a:r>
            <a:r>
              <a:rPr lang="kk-K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2000" i="1" dirty="0" smtClean="0">
                <a:latin typeface="Arial" pitchFamily="34" charset="0"/>
                <a:cs typeface="Arial" pitchFamily="34" charset="0"/>
              </a:rPr>
              <a:t>	3) Өздігінен орындайтын тапсырма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kk-KZ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lang="kk-KZ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Сергіту сәті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6.Үйге тапсырма беру  </a:t>
            </a:r>
            <a:r>
              <a:rPr lang="en-US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kk-KZ" sz="2000" b="1" i="1" dirty="0" smtClean="0"/>
              <a:t>№1295, </a:t>
            </a:r>
            <a:r>
              <a:rPr lang="ru-RU" sz="2000" b="1" i="1" dirty="0" smtClean="0"/>
              <a:t>№1306</a:t>
            </a:r>
            <a:r>
              <a:rPr lang="kk-KZ" sz="2000" b="1" i="1" dirty="0" smtClean="0"/>
              <a:t> есеп</a:t>
            </a:r>
            <a:r>
              <a:rPr lang="en-US" sz="2000" b="1" i="1" dirty="0" smtClean="0"/>
              <a:t>)</a:t>
            </a:r>
            <a:endParaRPr lang="kk-KZ" sz="20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kk-KZ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7.Қорытынды,</a:t>
            </a:r>
            <a:r>
              <a:rPr kumimoji="0" lang="kk-KZ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бағалау.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468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1000100" y="2714620"/>
          <a:ext cx="3214710" cy="534992"/>
        </p:xfrm>
        <a:graphic>
          <a:graphicData uri="http://schemas.openxmlformats.org/presentationml/2006/ole">
            <p:oleObj spid="_x0000_s19469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474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9476" name="Object 20"/>
          <p:cNvGraphicFramePr>
            <a:graphicFrameLocks noChangeAspect="1"/>
          </p:cNvGraphicFramePr>
          <p:nvPr/>
        </p:nvGraphicFramePr>
        <p:xfrm>
          <a:off x="1549400" y="3017838"/>
          <a:ext cx="328613" cy="215900"/>
        </p:xfrm>
        <a:graphic>
          <a:graphicData uri="http://schemas.openxmlformats.org/presentationml/2006/ole">
            <p:oleObj spid="_x0000_s19476" name="Формула" r:id="rId6" imgW="114120" imgH="215640" progId="Equation.3">
              <p:embed/>
            </p:oleObj>
          </a:graphicData>
        </a:graphic>
      </p:graphicFrame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192360" y="2428868"/>
            <a:ext cx="805727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5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kk-KZ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Үй жұмысын тексеру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kk-KZ" sz="5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№</a:t>
            </a:r>
            <a:r>
              <a:rPr lang="kk-KZ" sz="5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1289</a:t>
            </a:r>
            <a:r>
              <a:rPr kumimoji="0" lang="kk-KZ" sz="5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№</a:t>
            </a:r>
            <a:r>
              <a:rPr lang="kk-KZ" sz="5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1302</a:t>
            </a:r>
            <a:r>
              <a:rPr kumimoji="0" lang="kk-KZ" sz="5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есеп </a:t>
            </a:r>
            <a:endParaRPr kumimoji="0" lang="kk-KZ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kk-KZ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7200" dirty="0" smtClean="0">
                <a:latin typeface="Times New Roman" pitchFamily="18" charset="0"/>
                <a:cs typeface="Times New Roman" pitchFamily="18" charset="0"/>
              </a:rPr>
              <a:t>   Есептер шығару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619250" y="404813"/>
            <a:ext cx="41767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А</a:t>
            </a:r>
            <a:r>
              <a:rPr lang="kk-KZ" sz="2800">
                <a:solidFill>
                  <a:srgbClr val="FF0000"/>
                </a:solidFill>
              </a:rPr>
              <a:t>уызша есептеңдер:</a:t>
            </a:r>
          </a:p>
          <a:p>
            <a:endParaRPr lang="kk-KZ" sz="2800">
              <a:solidFill>
                <a:srgbClr val="FF0000"/>
              </a:solidFill>
            </a:endParaRPr>
          </a:p>
          <a:p>
            <a:endParaRPr lang="ru-RU" sz="280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900113" y="1628775"/>
            <a:ext cx="4773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971550" y="1052513"/>
            <a:ext cx="4413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b="1" dirty="0">
                <a:solidFill>
                  <a:schemeClr val="tx2"/>
                </a:solidFill>
              </a:rPr>
              <a:t>  </a:t>
            </a:r>
            <a:r>
              <a:rPr lang="kk-KZ" sz="2800" b="1" dirty="0">
                <a:solidFill>
                  <a:schemeClr val="tx2"/>
                </a:solidFill>
              </a:rPr>
              <a:t>0,3 + 0,7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971550" y="1628775"/>
            <a:ext cx="244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b="1"/>
              <a:t> </a:t>
            </a:r>
            <a:r>
              <a:rPr lang="kk-KZ" sz="2800" b="1"/>
              <a:t>1,2 + 3,8</a:t>
            </a:r>
            <a:endParaRPr lang="ru-RU" sz="2800" b="1"/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1023938" y="2205038"/>
            <a:ext cx="2540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3,17 + 4,32</a:t>
            </a:r>
            <a:endParaRPr lang="ru-RU" sz="2800" b="1"/>
          </a:p>
        </p:txBody>
      </p:sp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1023938" y="2852738"/>
            <a:ext cx="2755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8,65 + 2,34</a:t>
            </a:r>
            <a:endParaRPr lang="ru-RU" sz="2800" b="1"/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950913" y="3521075"/>
            <a:ext cx="347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b="1"/>
              <a:t> </a:t>
            </a:r>
            <a:r>
              <a:rPr lang="kk-KZ" sz="2800" b="1"/>
              <a:t>6,25 – 2,11</a:t>
            </a:r>
            <a:endParaRPr lang="ru-RU" sz="2800" b="1"/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1042988" y="4149725"/>
            <a:ext cx="1892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9,24 – 7 </a:t>
            </a:r>
            <a:endParaRPr lang="ru-RU" sz="2800" b="1"/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971550" y="4724400"/>
            <a:ext cx="1728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b="1"/>
              <a:t> </a:t>
            </a:r>
            <a:r>
              <a:rPr lang="kk-KZ" sz="2800" b="1"/>
              <a:t>1 – 0,7</a:t>
            </a:r>
            <a:endParaRPr lang="ru-RU" sz="2800" b="1"/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1023938" y="5300663"/>
            <a:ext cx="1819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3,6 – 2,2</a:t>
            </a:r>
            <a:endParaRPr lang="ru-RU" sz="2800" b="1"/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5724525" y="1052513"/>
            <a:ext cx="433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5580063" y="9810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/>
              <a:t>1</a:t>
            </a:r>
            <a:endParaRPr lang="ru-RU" sz="2800" b="1"/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5580063" y="155733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k-KZ" sz="2800" b="1"/>
              <a:t>5</a:t>
            </a:r>
            <a:endParaRPr lang="ru-RU" sz="2800" b="1"/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5292725" y="2133600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7,49</a:t>
            </a:r>
            <a:endParaRPr lang="ru-RU" sz="2800" b="1"/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5292725" y="2852738"/>
            <a:ext cx="1584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/>
              <a:t>10,99</a:t>
            </a:r>
            <a:endParaRPr lang="ru-RU" sz="2800" b="1"/>
          </a:p>
        </p:txBody>
      </p:sp>
      <p:sp>
        <p:nvSpPr>
          <p:cNvPr id="75797" name="Text Box 21"/>
          <p:cNvSpPr txBox="1">
            <a:spLocks noChangeArrowheads="1"/>
          </p:cNvSpPr>
          <p:nvPr/>
        </p:nvSpPr>
        <p:spPr bwMode="auto">
          <a:xfrm>
            <a:off x="5292725" y="3500438"/>
            <a:ext cx="992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/>
              <a:t>4,14</a:t>
            </a:r>
            <a:endParaRPr lang="ru-RU" sz="2800" b="1"/>
          </a:p>
        </p:txBody>
      </p:sp>
      <p:sp>
        <p:nvSpPr>
          <p:cNvPr id="75798" name="Text Box 22"/>
          <p:cNvSpPr txBox="1">
            <a:spLocks noChangeArrowheads="1"/>
          </p:cNvSpPr>
          <p:nvPr/>
        </p:nvSpPr>
        <p:spPr bwMode="auto">
          <a:xfrm>
            <a:off x="5272088" y="4097338"/>
            <a:ext cx="117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kk-KZ" sz="2800" b="1"/>
              <a:t>2,24</a:t>
            </a:r>
            <a:endParaRPr lang="ru-RU" sz="2800" b="1"/>
          </a:p>
        </p:txBody>
      </p:sp>
      <p:sp>
        <p:nvSpPr>
          <p:cNvPr id="75799" name="Text Box 23"/>
          <p:cNvSpPr txBox="1">
            <a:spLocks noChangeArrowheads="1"/>
          </p:cNvSpPr>
          <p:nvPr/>
        </p:nvSpPr>
        <p:spPr bwMode="auto">
          <a:xfrm>
            <a:off x="5364163" y="4868863"/>
            <a:ext cx="471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5800" name="Text Box 24"/>
          <p:cNvSpPr txBox="1">
            <a:spLocks noChangeArrowheads="1"/>
          </p:cNvSpPr>
          <p:nvPr/>
        </p:nvSpPr>
        <p:spPr bwMode="auto">
          <a:xfrm>
            <a:off x="5292725" y="4724400"/>
            <a:ext cx="92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/>
              <a:t>0,3</a:t>
            </a:r>
            <a:endParaRPr lang="ru-RU" sz="2800" b="1"/>
          </a:p>
        </p:txBody>
      </p:sp>
      <p:sp>
        <p:nvSpPr>
          <p:cNvPr id="75801" name="Text Box 25"/>
          <p:cNvSpPr txBox="1">
            <a:spLocks noChangeArrowheads="1"/>
          </p:cNvSpPr>
          <p:nvPr/>
        </p:nvSpPr>
        <p:spPr bwMode="auto">
          <a:xfrm>
            <a:off x="5292725" y="5300663"/>
            <a:ext cx="1065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/>
              <a:t>1,4</a:t>
            </a:r>
            <a:endParaRPr lang="ru-RU" sz="2800" b="1"/>
          </a:p>
        </p:txBody>
      </p:sp>
      <p:pic>
        <p:nvPicPr>
          <p:cNvPr id="75803" name="Picture 27" descr="ag0000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205038"/>
            <a:ext cx="1906587" cy="220503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3" grpId="0"/>
      <p:bldP spid="75794" grpId="0"/>
      <p:bldP spid="75795" grpId="0"/>
      <p:bldP spid="75796" grpId="0"/>
      <p:bldP spid="75797" grpId="0"/>
      <p:bldP spid="75798" grpId="0"/>
      <p:bldP spid="75800" grpId="0"/>
      <p:bldP spid="758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kk-KZ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sz="36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№1 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kk-KZ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тақтамен</a:t>
            </a:r>
            <a:r>
              <a:rPr kumimoji="0" lang="kk-KZ" sz="3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жұмыс</a:t>
            </a:r>
            <a:r>
              <a:rPr kumimoji="0" lang="en-US" sz="3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kk-KZ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38,68+9,003-27,894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65,1-49,08+5,238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729,22-600,99+0,07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 15,273-11,005-2,448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5) 8,512-(100,01-99,66)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6) (202,34-199,77)+15,489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7) (65,003-59,0207)+(20-17,06)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8) (400-319,001)+(5,111-4,8808)</a:t>
            </a:r>
            <a:endParaRPr kumimoji="0" lang="kk-KZ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586</TotalTime>
  <Words>853</Words>
  <Application>Microsoft Office PowerPoint</Application>
  <PresentationFormat>Экран (4:3)</PresentationFormat>
  <Paragraphs>200</Paragraphs>
  <Slides>25</Slides>
  <Notes>2</Notes>
  <HiddenSlides>0</HiddenSlides>
  <MMClips>1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8" baseType="lpstr">
      <vt:lpstr>Трек</vt:lpstr>
      <vt:lpstr>Поток</vt:lpstr>
      <vt:lpstr>Апекс</vt:lpstr>
      <vt:lpstr>Аспект</vt:lpstr>
      <vt:lpstr>Тема Office</vt:lpstr>
      <vt:lpstr>1_Аспект</vt:lpstr>
      <vt:lpstr>1_Поток</vt:lpstr>
      <vt:lpstr>Бумажная</vt:lpstr>
      <vt:lpstr>1_Бумажная</vt:lpstr>
      <vt:lpstr>Литейная</vt:lpstr>
      <vt:lpstr>Солнцестояние</vt:lpstr>
      <vt:lpstr>1_Тема Office</vt:lpstr>
      <vt:lpstr>Формула</vt:lpstr>
      <vt:lpstr>                                    Ондық бөлшектерді қосу және азайтуға есептер шығару</vt:lpstr>
      <vt:lpstr>Слайд 2</vt:lpstr>
      <vt:lpstr>Сабақтың мақсаты:</vt:lpstr>
      <vt:lpstr>Слайд 4</vt:lpstr>
      <vt:lpstr>Сабақтың барысы:</vt:lpstr>
      <vt:lpstr>Слайд 6</vt:lpstr>
      <vt:lpstr>Слайд 7</vt:lpstr>
      <vt:lpstr>Слайд 8</vt:lpstr>
      <vt:lpstr>Слайд 9</vt:lpstr>
      <vt:lpstr>№2.    Төмендегі теңдеуді шешіп,  аюдың қанша кг азық жегенін анықтаңдар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«Оқылуына сәйкес санды тап»</vt:lpstr>
      <vt:lpstr>«Оқылуына сәйкес санды тап»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РОО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Жай бөлшектер</dc:title>
  <dc:creator>школа</dc:creator>
  <cp:lastModifiedBy>user</cp:lastModifiedBy>
  <cp:revision>75</cp:revision>
  <dcterms:created xsi:type="dcterms:W3CDTF">2010-11-30T06:41:10Z</dcterms:created>
  <dcterms:modified xsi:type="dcterms:W3CDTF">2016-03-09T17:00:55Z</dcterms:modified>
</cp:coreProperties>
</file>