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0" r:id="rId3"/>
    <p:sldId id="273" r:id="rId4"/>
    <p:sldId id="274" r:id="rId5"/>
    <p:sldId id="256" r:id="rId6"/>
    <p:sldId id="278" r:id="rId7"/>
    <p:sldId id="279" r:id="rId8"/>
    <p:sldId id="280" r:id="rId9"/>
    <p:sldId id="281" r:id="rId10"/>
    <p:sldId id="282" r:id="rId11"/>
    <p:sldId id="283" r:id="rId12"/>
    <p:sldId id="269" r:id="rId13"/>
    <p:sldId id="275" r:id="rId14"/>
    <p:sldId id="262" r:id="rId15"/>
    <p:sldId id="263" r:id="rId16"/>
    <p:sldId id="264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B5F6A-329F-4E8D-B67F-06F466D1124B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8238-DE82-4F52-A263-7FD1AE07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/>
              <a:t>Закрепление умножения</a:t>
            </a:r>
            <a:endParaRPr lang="ru-RU" sz="6600" b="1" dirty="0"/>
          </a:p>
        </p:txBody>
      </p:sp>
      <p:pic>
        <p:nvPicPr>
          <p:cNvPr id="4" name="Picture 2" descr="http://u.jimdo.com/www400/o/s4705d877d065bd95/img/i38d29f3232f2da75/1415262619/std/imag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8425" y="3286124"/>
            <a:ext cx="2695575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hanulka.cz/fotos/020000/0184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5950" y="2643182"/>
            <a:ext cx="2447950" cy="202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2" descr="http://www.russiaru.net/upload/u394237/20/111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807249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636907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800" dirty="0" smtClean="0"/>
              <a:t>Б) Карандашей -8 пачек</a:t>
            </a:r>
            <a:br>
              <a:rPr lang="ru-RU" sz="4800" dirty="0" smtClean="0"/>
            </a:br>
            <a:r>
              <a:rPr lang="ru-RU" sz="4800" dirty="0" smtClean="0"/>
              <a:t>В 1-ой коробке по -5 штук</a:t>
            </a:r>
            <a:br>
              <a:rPr lang="ru-RU" sz="4800" dirty="0" smtClean="0"/>
            </a:br>
            <a:r>
              <a:rPr lang="ru-RU" sz="4800" dirty="0" smtClean="0"/>
              <a:t>Всего -? Карандашей </a:t>
            </a:r>
            <a:br>
              <a:rPr lang="ru-RU" sz="4800" dirty="0" smtClean="0"/>
            </a:br>
            <a:endParaRPr lang="ru-RU" sz="3600" dirty="0"/>
          </a:p>
        </p:txBody>
      </p:sp>
      <p:pic>
        <p:nvPicPr>
          <p:cNvPr id="2050" name="Picture 2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1143008" cy="1785949"/>
          </a:xfrm>
          <a:prstGeom prst="rect">
            <a:avLst/>
          </a:prstGeom>
          <a:noFill/>
        </p:spPr>
      </p:pic>
      <p:pic>
        <p:nvPicPr>
          <p:cNvPr id="2051" name="Picture 3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14290"/>
            <a:ext cx="1071570" cy="1785950"/>
          </a:xfrm>
          <a:prstGeom prst="rect">
            <a:avLst/>
          </a:prstGeom>
          <a:noFill/>
        </p:spPr>
      </p:pic>
      <p:pic>
        <p:nvPicPr>
          <p:cNvPr id="2052" name="Picture 4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14290"/>
            <a:ext cx="928694" cy="1785950"/>
          </a:xfrm>
          <a:prstGeom prst="rect">
            <a:avLst/>
          </a:prstGeom>
          <a:noFill/>
        </p:spPr>
      </p:pic>
      <p:pic>
        <p:nvPicPr>
          <p:cNvPr id="2053" name="Picture 5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14290"/>
            <a:ext cx="1000132" cy="1714512"/>
          </a:xfrm>
          <a:prstGeom prst="rect">
            <a:avLst/>
          </a:prstGeom>
          <a:noFill/>
        </p:spPr>
      </p:pic>
      <p:pic>
        <p:nvPicPr>
          <p:cNvPr id="2054" name="Picture 6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290"/>
            <a:ext cx="1071570" cy="1714512"/>
          </a:xfrm>
          <a:prstGeom prst="rect">
            <a:avLst/>
          </a:prstGeom>
          <a:noFill/>
        </p:spPr>
      </p:pic>
      <p:pic>
        <p:nvPicPr>
          <p:cNvPr id="2055" name="Picture 7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14290"/>
            <a:ext cx="1123950" cy="1714512"/>
          </a:xfrm>
          <a:prstGeom prst="rect">
            <a:avLst/>
          </a:prstGeom>
          <a:noFill/>
        </p:spPr>
      </p:pic>
      <p:pic>
        <p:nvPicPr>
          <p:cNvPr id="2056" name="Picture 8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290"/>
            <a:ext cx="928694" cy="1714512"/>
          </a:xfrm>
          <a:prstGeom prst="rect">
            <a:avLst/>
          </a:prstGeom>
          <a:noFill/>
        </p:spPr>
      </p:pic>
      <p:pic>
        <p:nvPicPr>
          <p:cNvPr id="2057" name="Picture 9" descr="C:\Users\Алмаз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071570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Проверь себя! № 5.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6600" dirty="0" smtClean="0"/>
              <a:t>480 +300 =780</a:t>
            </a:r>
          </a:p>
          <a:p>
            <a:r>
              <a:rPr lang="ru-RU" sz="6600" dirty="0" smtClean="0"/>
              <a:t>740 – 120 = 620</a:t>
            </a:r>
          </a:p>
          <a:p>
            <a:r>
              <a:rPr lang="ru-RU" sz="6600" dirty="0" smtClean="0"/>
              <a:t>560 + 400 = 960</a:t>
            </a:r>
          </a:p>
          <a:p>
            <a:r>
              <a:rPr lang="ru-RU" sz="6600" dirty="0" smtClean="0"/>
              <a:t>800 – 560 = 360</a:t>
            </a:r>
            <a:endParaRPr lang="ru-RU" sz="6600" dirty="0"/>
          </a:p>
        </p:txBody>
      </p:sp>
      <p:pic>
        <p:nvPicPr>
          <p:cNvPr id="4" name="Picture 2" descr="http://zvezdochka-31.ucoz.ru/88578402_large_8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857496"/>
            <a:ext cx="2643173" cy="1434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            </a:t>
            </a:r>
            <a:r>
              <a:rPr lang="ru-RU" sz="2800" dirty="0" smtClean="0"/>
              <a:t>Домашнее задание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	   	   	</a:t>
            </a:r>
            <a:r>
              <a:rPr lang="ru-RU" dirty="0" smtClean="0"/>
              <a:t>№6 </a:t>
            </a:r>
            <a:r>
              <a:rPr lang="ru-RU" b="1" dirty="0" smtClean="0"/>
              <a:t>Найди периметр фигур</a:t>
            </a:r>
            <a:endParaRPr lang="ru-RU" b="1" dirty="0" smtClean="0"/>
          </a:p>
          <a:p>
            <a:endParaRPr lang="ru-RU" b="1" dirty="0"/>
          </a:p>
          <a:p>
            <a:pPr lvl="8"/>
            <a:r>
              <a:rPr lang="en-US" sz="4400" b="1" dirty="0" smtClean="0"/>
              <a:t>P</a:t>
            </a:r>
            <a:r>
              <a:rPr lang="el-GR" sz="4400" b="1" dirty="0" smtClean="0"/>
              <a:t>Δ</a:t>
            </a:r>
            <a:r>
              <a:rPr lang="en-US" sz="4400" b="1" dirty="0" smtClean="0"/>
              <a:t>=</a:t>
            </a:r>
            <a:r>
              <a:rPr lang="ru-RU" sz="4400" b="1" dirty="0" smtClean="0"/>
              <a:t>4см+3см+</a:t>
            </a:r>
          </a:p>
          <a:p>
            <a:pPr lvl="8">
              <a:buNone/>
            </a:pPr>
            <a:r>
              <a:rPr lang="ru-RU" sz="4400" b="1" dirty="0" smtClean="0"/>
              <a:t>+</a:t>
            </a:r>
            <a:r>
              <a:rPr lang="ru-RU" sz="4400" b="1" dirty="0" smtClean="0"/>
              <a:t>5см</a:t>
            </a:r>
            <a:r>
              <a:rPr lang="ru-RU" sz="4400" b="1" dirty="0" smtClean="0"/>
              <a:t>=</a:t>
            </a:r>
            <a:endParaRPr lang="ru-RU" sz="4400" b="1" dirty="0"/>
          </a:p>
        </p:txBody>
      </p:sp>
      <p:pic>
        <p:nvPicPr>
          <p:cNvPr id="3075" name="Picture 3" descr="C:\Users\Алмаз\загрузки\61918045f092f7ae74b9a7d60810fe5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7" y="1357298"/>
            <a:ext cx="3221204" cy="5061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b="1" dirty="0" smtClean="0"/>
              <a:t>а=2</a:t>
            </a:r>
          </a:p>
          <a:p>
            <a:pPr>
              <a:buNone/>
            </a:pPr>
            <a:r>
              <a:rPr lang="ru-RU" b="1" dirty="0" err="1" smtClean="0"/>
              <a:t>Рквадрата=а</a:t>
            </a:r>
            <a:r>
              <a:rPr lang="ru-RU" b="1" dirty="0" smtClean="0"/>
              <a:t>*4</a:t>
            </a: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 smtClean="0"/>
              <a:t>						Ркв=2см+2см+2см+2см=</a:t>
            </a:r>
          </a:p>
          <a:p>
            <a:pPr>
              <a:buNone/>
            </a:pPr>
            <a:r>
              <a:rPr lang="ru-RU" b="1" dirty="0"/>
              <a:t>	</a:t>
            </a:r>
            <a:r>
              <a:rPr lang="ru-RU" b="1" dirty="0" smtClean="0"/>
              <a:t>	Ркв=2см*4=8см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4098" name="Picture 2" descr="C:\Users\Алмаз\загрузки\0002-002-Kvadr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778" y="285728"/>
            <a:ext cx="4929222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лмаз\загрузки\orange_rec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5715040" cy="49291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6"/>
            <a:r>
              <a:rPr lang="ru-RU" sz="3600" dirty="0" err="1" smtClean="0"/>
              <a:t>Рпр=</a:t>
            </a:r>
            <a:r>
              <a:rPr lang="ru-RU" sz="3600" dirty="0" smtClean="0"/>
              <a:t>(</a:t>
            </a:r>
            <a:r>
              <a:rPr lang="ru-RU" sz="3600" dirty="0" err="1" smtClean="0"/>
              <a:t>а+в</a:t>
            </a:r>
            <a:r>
              <a:rPr lang="ru-RU" sz="3600" dirty="0" smtClean="0"/>
              <a:t>)*2</a:t>
            </a:r>
          </a:p>
          <a:p>
            <a:pPr lvl="6"/>
            <a:r>
              <a:rPr lang="ru-RU" sz="3600" dirty="0" smtClean="0"/>
              <a:t>Рпр=3см+2см+3см+2см=</a:t>
            </a:r>
          </a:p>
          <a:p>
            <a:pPr lvl="6"/>
            <a:r>
              <a:rPr lang="ru-RU" sz="3600" dirty="0" err="1" smtClean="0"/>
              <a:t>Рпр=</a:t>
            </a:r>
            <a:r>
              <a:rPr lang="ru-RU" sz="3600" smtClean="0"/>
              <a:t>(3см+2см)*2=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1-tub-kz.yandex.net/i?id=d03ea317d6c877f23d1c95b718ac1c8a&amp;n=33&amp;h=190&amp;w=1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00568"/>
            <a:ext cx="7858180" cy="5328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/>
              <a:t>Уметь производить умножение чисел, заменять сложение умножением, решать задачи на умножение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dirty="0" smtClean="0"/>
              <a:t>                 2× 3 =6</a:t>
            </a:r>
          </a:p>
          <a:p>
            <a:pPr>
              <a:buNone/>
            </a:pPr>
            <a:r>
              <a:rPr lang="ru-RU" sz="4800" dirty="0" smtClean="0"/>
              <a:t>                4 × 5= 20</a:t>
            </a:r>
          </a:p>
          <a:p>
            <a:pPr>
              <a:buNone/>
            </a:pPr>
            <a:r>
              <a:rPr lang="ru-RU" sz="4800" dirty="0" smtClean="0"/>
              <a:t>                3 × 3 =9</a:t>
            </a:r>
          </a:p>
          <a:p>
            <a:pPr>
              <a:buNone/>
            </a:pPr>
            <a:r>
              <a:rPr lang="ru-RU" sz="4800" dirty="0" smtClean="0"/>
              <a:t>                8 × 2 =16</a:t>
            </a:r>
          </a:p>
          <a:p>
            <a:pPr>
              <a:buNone/>
            </a:pPr>
            <a:r>
              <a:rPr lang="ru-RU" sz="4800" dirty="0" smtClean="0"/>
              <a:t>               2 × 7 = 14</a:t>
            </a:r>
          </a:p>
          <a:p>
            <a:pPr>
              <a:buNone/>
            </a:pPr>
            <a:r>
              <a:rPr lang="ru-RU" sz="4800" dirty="0" smtClean="0"/>
              <a:t>               9 × 3 = </a:t>
            </a:r>
            <a:r>
              <a:rPr lang="ru-RU" sz="5200" dirty="0" smtClean="0"/>
              <a:t>27</a:t>
            </a:r>
            <a:endParaRPr lang="ru-RU" sz="5200" dirty="0"/>
          </a:p>
        </p:txBody>
      </p:sp>
      <p:pic>
        <p:nvPicPr>
          <p:cNvPr id="4" name="Picture 2" descr="http://artteacher.ucoz.ru/Animashki/kolobok_jpg_mi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24" y="2214554"/>
            <a:ext cx="3714776" cy="3112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6600" dirty="0" smtClean="0"/>
              <a:t>Баллы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  <a:solidFill>
            <a:srgbClr val="92D05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/>
              <a:t> 15-  14 </a:t>
            </a:r>
            <a:r>
              <a:rPr lang="ru-RU" sz="6600" dirty="0" smtClean="0"/>
              <a:t>баллов </a:t>
            </a:r>
            <a:r>
              <a:rPr lang="ru-RU" sz="6600" dirty="0" smtClean="0"/>
              <a:t>– </a:t>
            </a:r>
            <a:r>
              <a:rPr lang="ru-RU" sz="6600" dirty="0" smtClean="0"/>
              <a:t>«5» </a:t>
            </a:r>
            <a:endParaRPr lang="ru-RU" sz="6600" dirty="0" smtClean="0"/>
          </a:p>
          <a:p>
            <a:r>
              <a:rPr lang="ru-RU" sz="6600" dirty="0" smtClean="0"/>
              <a:t>13- 10 </a:t>
            </a:r>
            <a:r>
              <a:rPr lang="ru-RU" sz="6600" dirty="0" smtClean="0"/>
              <a:t>баллов </a:t>
            </a:r>
            <a:r>
              <a:rPr lang="ru-RU" sz="6600" dirty="0" smtClean="0"/>
              <a:t>– «</a:t>
            </a:r>
            <a:r>
              <a:rPr lang="ru-RU" sz="6600" dirty="0" smtClean="0"/>
              <a:t>4»</a:t>
            </a:r>
            <a:endParaRPr lang="ru-RU" sz="6600" dirty="0" smtClean="0"/>
          </a:p>
          <a:p>
            <a:r>
              <a:rPr lang="ru-RU" sz="6600" dirty="0" smtClean="0"/>
              <a:t> 9 -  6 </a:t>
            </a:r>
            <a:r>
              <a:rPr lang="ru-RU" sz="6600" dirty="0" smtClean="0"/>
              <a:t>баллов </a:t>
            </a:r>
            <a:r>
              <a:rPr lang="ru-RU" sz="7200" dirty="0" smtClean="0"/>
              <a:t>-     «</a:t>
            </a:r>
            <a:r>
              <a:rPr lang="ru-RU" sz="7200" dirty="0" smtClean="0"/>
              <a:t>3»</a:t>
            </a:r>
            <a:endParaRPr lang="ru-RU" sz="6600" dirty="0" smtClean="0"/>
          </a:p>
          <a:p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/>
          <a:lstStyle/>
          <a:p>
            <a:r>
              <a:rPr lang="ru-RU" dirty="0" smtClean="0"/>
              <a:t>Задача №2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929066"/>
            <a:ext cx="7572428" cy="275751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1"/>
                </a:solidFill>
              </a:rPr>
              <a:t>а)1 тетрадь - 6 тенге</a:t>
            </a:r>
          </a:p>
          <a:p>
            <a:r>
              <a:rPr lang="ru-RU" sz="6000" dirty="0" smtClean="0">
                <a:solidFill>
                  <a:schemeClr val="tx1"/>
                </a:solidFill>
              </a:rPr>
              <a:t>5 тетрадей - </a:t>
            </a:r>
            <a:r>
              <a:rPr lang="kk-KZ" sz="6000" dirty="0" smtClean="0">
                <a:solidFill>
                  <a:schemeClr val="tx1"/>
                </a:solidFill>
              </a:rPr>
              <a:t>? тенге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лмаз\загрузки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71612"/>
            <a:ext cx="1785950" cy="1500198"/>
          </a:xfrm>
          <a:prstGeom prst="rect">
            <a:avLst/>
          </a:prstGeom>
          <a:noFill/>
        </p:spPr>
      </p:pic>
      <p:pic>
        <p:nvPicPr>
          <p:cNvPr id="1027" name="Picture 3" descr="C:\Users\Алмаз\загрузки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357298"/>
            <a:ext cx="1785950" cy="1428760"/>
          </a:xfrm>
          <a:prstGeom prst="rect">
            <a:avLst/>
          </a:prstGeom>
          <a:noFill/>
        </p:spPr>
      </p:pic>
      <p:pic>
        <p:nvPicPr>
          <p:cNvPr id="1028" name="Picture 4" descr="C:\Users\Алмаз\загрузки\скачанные файлы.jpg"/>
          <p:cNvPicPr>
            <a:picLocks noChangeAspect="1" noChangeArrowheads="1"/>
          </p:cNvPicPr>
          <p:nvPr/>
        </p:nvPicPr>
        <p:blipFill>
          <a:blip r:embed="rId2"/>
          <a:srcRect l="19229" t="10270" r="15385"/>
          <a:stretch>
            <a:fillRect/>
          </a:stretch>
        </p:blipFill>
        <p:spPr bwMode="auto">
          <a:xfrm>
            <a:off x="357158" y="1643050"/>
            <a:ext cx="1214446" cy="1248348"/>
          </a:xfrm>
          <a:prstGeom prst="rect">
            <a:avLst/>
          </a:prstGeom>
          <a:noFill/>
        </p:spPr>
      </p:pic>
      <p:pic>
        <p:nvPicPr>
          <p:cNvPr id="1029" name="Picture 5" descr="C:\Users\Алмаз\загрузки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1857388" cy="1391248"/>
          </a:xfrm>
          <a:prstGeom prst="rect">
            <a:avLst/>
          </a:prstGeom>
          <a:noFill/>
        </p:spPr>
      </p:pic>
      <p:pic>
        <p:nvPicPr>
          <p:cNvPr id="1030" name="Picture 6" descr="C:\Users\Алмаз\загрузки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500174"/>
            <a:ext cx="1857356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9×4 =</a:t>
            </a:r>
          </a:p>
          <a:p>
            <a:pPr algn="ctr">
              <a:buNone/>
            </a:pPr>
            <a:r>
              <a:rPr lang="ru-RU" sz="6000" b="1" dirty="0" smtClean="0"/>
              <a:t>9+9+9+9 =36</a:t>
            </a:r>
          </a:p>
          <a:p>
            <a:pPr algn="ctr"/>
            <a:r>
              <a:rPr lang="ru-RU" sz="6000" b="1" dirty="0" smtClean="0"/>
              <a:t>32×2 =</a:t>
            </a:r>
          </a:p>
          <a:p>
            <a:pPr algn="ctr">
              <a:buNone/>
            </a:pPr>
            <a:r>
              <a:rPr lang="ru-RU" sz="6000" b="1" dirty="0" smtClean="0"/>
              <a:t>32+32 =64</a:t>
            </a:r>
          </a:p>
          <a:p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8×4 </a:t>
            </a:r>
            <a:r>
              <a:rPr lang="ru-RU" sz="5400" b="1" dirty="0" smtClean="0"/>
              <a:t>=32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8+8+8+8 = 32</a:t>
            </a:r>
          </a:p>
          <a:p>
            <a:pPr algn="ctr"/>
            <a:r>
              <a:rPr lang="ru-RU" sz="5400" b="1" dirty="0" smtClean="0"/>
              <a:t>21×4 </a:t>
            </a:r>
            <a:r>
              <a:rPr lang="ru-RU" sz="5400" b="1" dirty="0" smtClean="0"/>
              <a:t>=84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21+21+21+21=84</a:t>
            </a:r>
          </a:p>
          <a:p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4×5 </a:t>
            </a:r>
            <a:r>
              <a:rPr lang="ru-RU" sz="5400" b="1" dirty="0" smtClean="0"/>
              <a:t>=20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4+4+4+4+4 =20</a:t>
            </a:r>
          </a:p>
          <a:p>
            <a:pPr algn="ctr"/>
            <a:r>
              <a:rPr lang="ru-RU" sz="5400" b="1" dirty="0" smtClean="0"/>
              <a:t>15×3=45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15+15+15 = 45</a:t>
            </a:r>
          </a:p>
          <a:p>
            <a:pPr algn="ctr"/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6×5 </a:t>
            </a:r>
            <a:r>
              <a:rPr lang="ru-RU" sz="5400" b="1" dirty="0" smtClean="0"/>
              <a:t>=30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6+6+6+6+6 = 30</a:t>
            </a:r>
          </a:p>
          <a:p>
            <a:pPr algn="ctr"/>
            <a:r>
              <a:rPr lang="ru-RU" sz="5400" b="1" dirty="0" smtClean="0"/>
              <a:t>5×4 </a:t>
            </a:r>
            <a:r>
              <a:rPr lang="ru-RU" sz="5400" b="1" dirty="0" smtClean="0"/>
              <a:t>=20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5+5+5+5 =20</a:t>
            </a:r>
          </a:p>
          <a:p>
            <a:pPr algn="ctr"/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291</TotalTime>
  <Words>200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Тема урока</vt:lpstr>
      <vt:lpstr>Цель урока</vt:lpstr>
      <vt:lpstr>Проверь себя!</vt:lpstr>
      <vt:lpstr>Баллы</vt:lpstr>
      <vt:lpstr>Задача №2</vt:lpstr>
      <vt:lpstr>1 группа</vt:lpstr>
      <vt:lpstr>2 группа</vt:lpstr>
      <vt:lpstr>3 группа</vt:lpstr>
      <vt:lpstr>4 группа</vt:lpstr>
      <vt:lpstr>Критерии оценивания</vt:lpstr>
      <vt:lpstr>Физминутка</vt:lpstr>
      <vt:lpstr>    Б) Карандашей -8 пачек В 1-ой коробке по -5 штук Всего -? Карандашей  </vt:lpstr>
      <vt:lpstr>Проверь себя! № 5.</vt:lpstr>
      <vt:lpstr>             Домашнее задание </vt:lpstr>
      <vt:lpstr>Слайд 15</vt:lpstr>
      <vt:lpstr>Слайд 16</vt:lpstr>
      <vt:lpstr>Спасибо за урок!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№2</dc:title>
  <dc:creator>Алмаз</dc:creator>
  <cp:lastModifiedBy>Useq</cp:lastModifiedBy>
  <cp:revision>41</cp:revision>
  <dcterms:created xsi:type="dcterms:W3CDTF">2016-03-23T08:27:54Z</dcterms:created>
  <dcterms:modified xsi:type="dcterms:W3CDTF">2016-03-30T04:00:36Z</dcterms:modified>
</cp:coreProperties>
</file>