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8" r:id="rId2"/>
    <p:sldId id="257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87047-CE13-4A7F-BE36-46181696C7D0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3524C-4F4B-4EBE-BEB6-4A50416A5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07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При Нажатии ЛКМ</a:t>
            </a:r>
            <a:r>
              <a:rPr lang="en-US" smtClean="0"/>
              <a:t> </a:t>
            </a:r>
            <a:r>
              <a:rPr lang="ru-RU" smtClean="0"/>
              <a:t> на названия формул они бесконечно вращаются и можно увидеть сами формулы</a:t>
            </a: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2E44A1-3468-43DA-B972-09B4392A0DAF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517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31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546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314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236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8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12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32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670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50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02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979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6F53DDD-C5F2-45B8-A138-E8666B03E3D4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0356FB5-4318-4742-A865-FEFC9B820D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slide" Target="slide1.xml"/><Relationship Id="rId3" Type="http://schemas.openxmlformats.org/officeDocument/2006/relationships/image" Target="../media/image1.png"/><Relationship Id="rId7" Type="http://schemas.openxmlformats.org/officeDocument/2006/relationships/image" Target="../media/image4.wm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556792"/>
            <a:ext cx="8276456" cy="1470025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Деление обыкновенных дробей</a:t>
            </a:r>
            <a:endParaRPr lang="ru-RU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068960"/>
            <a:ext cx="6400800" cy="1752600"/>
          </a:xfrm>
        </p:spPr>
        <p:txBody>
          <a:bodyPr/>
          <a:lstStyle/>
          <a:p>
            <a:r>
              <a:rPr lang="ru-RU" sz="2800" dirty="0"/>
              <a:t>“Человек подобен дроби: в знаменателе – то, что он о себе думает, в числителе – то, что он есть на самом деле. Чем больше знаменатель, тем меньше дробь</a:t>
            </a:r>
            <a:r>
              <a:rPr lang="ru-RU" sz="2800" dirty="0" smtClean="0"/>
              <a:t>”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(Л. Н. Толстой</a:t>
            </a:r>
            <a:r>
              <a:rPr lang="ru-RU" sz="2800" dirty="0" smtClean="0"/>
              <a:t>)</a:t>
            </a:r>
            <a:endParaRPr lang="ru-RU" sz="2800" dirty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660232" y="332656"/>
            <a:ext cx="2133600" cy="476250"/>
          </a:xfrm>
        </p:spPr>
        <p:txBody>
          <a:bodyPr/>
          <a:lstStyle/>
          <a:p>
            <a:pPr algn="ctr"/>
            <a:r>
              <a:rPr lang="ru-RU" b="1" dirty="0" smtClean="0"/>
              <a:t>29.01.2016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1793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292621" y="141393"/>
            <a:ext cx="8280400" cy="836613"/>
          </a:xfrm>
        </p:spPr>
        <p:txBody>
          <a:bodyPr/>
          <a:lstStyle/>
          <a:p>
            <a:pPr eaLnBrk="1" hangingPunct="1"/>
            <a:r>
              <a:rPr lang="ru-RU" sz="4800" b="1" dirty="0" smtClean="0">
                <a:solidFill>
                  <a:srgbClr val="B00000"/>
                </a:solidFill>
              </a:rPr>
              <a:t>Обыкновенные дроби</a:t>
            </a:r>
          </a:p>
        </p:txBody>
      </p:sp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513836" y="228600"/>
            <a:ext cx="360040" cy="662201"/>
          </a:xfrm>
          <a:prstGeom prst="rect">
            <a:avLst/>
          </a:prstGeom>
          <a:noFill/>
        </p:spPr>
      </p:pic>
      <p:sp>
        <p:nvSpPr>
          <p:cNvPr id="1946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5" name="Rectangle 5"/>
          <p:cNvSpPr>
            <a:spLocks noChangeArrowheads="1"/>
          </p:cNvSpPr>
          <p:nvPr/>
        </p:nvSpPr>
        <p:spPr bwMode="auto">
          <a:xfrm>
            <a:off x="360040" y="64733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9466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7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946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9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4" name="Picture 6" descr="В стране невыученных уроков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99051" y="647330"/>
            <a:ext cx="994642" cy="1305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3" name="TextBox 82"/>
          <p:cNvSpPr txBox="1"/>
          <p:nvPr/>
        </p:nvSpPr>
        <p:spPr>
          <a:xfrm>
            <a:off x="275562" y="4316514"/>
            <a:ext cx="112562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А*В</a:t>
            </a:r>
            <a:endParaRPr lang="ru-RU" sz="40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275321" y="2872584"/>
            <a:ext cx="112562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  В  </a:t>
            </a:r>
            <a:endParaRPr lang="ru-RU" sz="40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256810" y="1442407"/>
            <a:ext cx="112562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  А  </a:t>
            </a:r>
            <a:endParaRPr lang="ru-RU" sz="4000" b="1" dirty="0"/>
          </a:p>
        </p:txBody>
      </p:sp>
      <p:grpSp>
        <p:nvGrpSpPr>
          <p:cNvPr id="117" name="Группа 103"/>
          <p:cNvGrpSpPr>
            <a:grpSpLocks/>
          </p:cNvGrpSpPr>
          <p:nvPr/>
        </p:nvGrpSpPr>
        <p:grpSpPr bwMode="auto">
          <a:xfrm>
            <a:off x="1738586" y="1197511"/>
            <a:ext cx="824904" cy="1200329"/>
            <a:chOff x="9144000" y="2192767"/>
            <a:chExt cx="2304256" cy="1702412"/>
          </a:xfrm>
        </p:grpSpPr>
        <p:sp>
          <p:nvSpPr>
            <p:cNvPr id="118" name="Скругленный прямоугольник 117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9" name="TextBox 105"/>
            <p:cNvSpPr txBox="1">
              <a:spLocks noChangeArrowheads="1"/>
            </p:cNvSpPr>
            <p:nvPr/>
          </p:nvSpPr>
          <p:spPr bwMode="auto">
            <a:xfrm>
              <a:off x="9634104" y="2192767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>
                  <a:solidFill>
                    <a:srgbClr val="C00000"/>
                  </a:solidFill>
                </a:rPr>
                <a:t>Д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Скругленный прямоугольник 119"/>
              <p:cNvSpPr/>
              <p:nvPr/>
            </p:nvSpPr>
            <p:spPr>
              <a:xfrm>
                <a:off x="1738586" y="1235227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chemeClr val="accent1">
                              <a:lumMod val="10000"/>
                            </a:schemeClr>
                          </a:solidFill>
                          <a:latin typeface="Cambria Math"/>
                        </a:rPr>
                        <m:t>𝟒</m:t>
                      </m:r>
                      <m:f>
                        <m:fPr>
                          <m:ctrlP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sz="32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0" name="Скругленный прямоугольник 1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8586" y="1235227"/>
                <a:ext cx="909988" cy="1058145"/>
              </a:xfrm>
              <a:prstGeom prst="round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" name="Скругленный прямоугольник 120"/>
          <p:cNvSpPr/>
          <p:nvPr/>
        </p:nvSpPr>
        <p:spPr>
          <a:xfrm>
            <a:off x="1723408" y="1238744"/>
            <a:ext cx="906050" cy="1041191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" name="Picture 6" descr="CRCTR14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808" y="5268017"/>
            <a:ext cx="1249972" cy="1521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5" name="Группа 103"/>
          <p:cNvGrpSpPr>
            <a:grpSpLocks/>
          </p:cNvGrpSpPr>
          <p:nvPr/>
        </p:nvGrpSpPr>
        <p:grpSpPr bwMode="auto">
          <a:xfrm>
            <a:off x="2845617" y="1230268"/>
            <a:ext cx="824904" cy="1200329"/>
            <a:chOff x="9144000" y="2215181"/>
            <a:chExt cx="2304256" cy="1702412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7" name="TextBox 105"/>
            <p:cNvSpPr txBox="1">
              <a:spLocks noChangeArrowheads="1"/>
            </p:cNvSpPr>
            <p:nvPr/>
          </p:nvSpPr>
          <p:spPr bwMode="auto">
            <a:xfrm>
              <a:off x="9610156" y="2215181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 smtClean="0">
                  <a:solidFill>
                    <a:srgbClr val="C00000"/>
                  </a:solidFill>
                </a:rPr>
                <a:t>Е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Скругленный прямоугольник 67"/>
              <p:cNvSpPr/>
              <p:nvPr/>
            </p:nvSpPr>
            <p:spPr>
              <a:xfrm>
                <a:off x="2845617" y="1235227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ru-RU" sz="32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8" name="Скругленный прямоугольник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5617" y="1235227"/>
                <a:ext cx="909988" cy="1058145"/>
              </a:xfrm>
              <a:prstGeom prst="round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Скругленный прямоугольник 68"/>
          <p:cNvSpPr/>
          <p:nvPr/>
        </p:nvSpPr>
        <p:spPr>
          <a:xfrm>
            <a:off x="2845617" y="1230268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70" name="Группа 103"/>
          <p:cNvGrpSpPr>
            <a:grpSpLocks/>
          </p:cNvGrpSpPr>
          <p:nvPr/>
        </p:nvGrpSpPr>
        <p:grpSpPr bwMode="auto">
          <a:xfrm>
            <a:off x="3899224" y="1375306"/>
            <a:ext cx="824904" cy="913879"/>
            <a:chOff x="9144000" y="2420888"/>
            <a:chExt cx="2304256" cy="1296144"/>
          </a:xfrm>
        </p:grpSpPr>
        <p:sp>
          <p:nvSpPr>
            <p:cNvPr id="71" name="Скругленный прямоугольник 70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2" name="TextBox 105"/>
            <p:cNvSpPr txBox="1">
              <a:spLocks noChangeArrowheads="1"/>
            </p:cNvSpPr>
            <p:nvPr/>
          </p:nvSpPr>
          <p:spPr bwMode="auto">
            <a:xfrm>
              <a:off x="9583147" y="2630225"/>
              <a:ext cx="1440160" cy="829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 dirty="0" smtClean="0"/>
                <a:t>8</a:t>
              </a:r>
              <a:endParaRPr lang="ru-RU" sz="3200" b="1" dirty="0"/>
            </a:p>
          </p:txBody>
        </p:sp>
      </p:grpSp>
      <p:sp>
        <p:nvSpPr>
          <p:cNvPr id="73" name="Скругленный прямоугольник 72"/>
          <p:cNvSpPr/>
          <p:nvPr/>
        </p:nvSpPr>
        <p:spPr>
          <a:xfrm>
            <a:off x="3899224" y="1265363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904403" y="1286218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75" name="Группа 103"/>
          <p:cNvGrpSpPr>
            <a:grpSpLocks/>
          </p:cNvGrpSpPr>
          <p:nvPr/>
        </p:nvGrpSpPr>
        <p:grpSpPr bwMode="auto">
          <a:xfrm>
            <a:off x="4951164" y="1255594"/>
            <a:ext cx="824904" cy="1200329"/>
            <a:chOff x="9144000" y="2251101"/>
            <a:chExt cx="2304256" cy="1702412"/>
          </a:xfrm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2" name="TextBox 105"/>
            <p:cNvSpPr txBox="1">
              <a:spLocks noChangeArrowheads="1"/>
            </p:cNvSpPr>
            <p:nvPr/>
          </p:nvSpPr>
          <p:spPr bwMode="auto">
            <a:xfrm>
              <a:off x="9610156" y="2251101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>
                  <a:solidFill>
                    <a:srgbClr val="C00000"/>
                  </a:solidFill>
                  <a:sym typeface="Symbol"/>
                </a:rPr>
                <a:t>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Скругленный прямоугольник 85"/>
              <p:cNvSpPr/>
              <p:nvPr/>
            </p:nvSpPr>
            <p:spPr>
              <a:xfrm>
                <a:off x="4908622" y="1252266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3600" b="1" dirty="0" smtClean="0">
                    <a:solidFill>
                      <a:schemeClr val="accent1">
                        <a:lumMod val="10000"/>
                      </a:schemeClr>
                    </a:solidFill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36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endParaRPr lang="ru-RU" sz="36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6" name="Скругленный прямоугольник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8622" y="1252266"/>
                <a:ext cx="909988" cy="1058145"/>
              </a:xfrm>
              <a:prstGeom prst="round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" name="Скругленный прямоугольник 86"/>
          <p:cNvSpPr/>
          <p:nvPr/>
        </p:nvSpPr>
        <p:spPr>
          <a:xfrm>
            <a:off x="4908622" y="1252265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8" name="Группа 103"/>
          <p:cNvGrpSpPr>
            <a:grpSpLocks/>
          </p:cNvGrpSpPr>
          <p:nvPr/>
        </p:nvGrpSpPr>
        <p:grpSpPr bwMode="auto">
          <a:xfrm>
            <a:off x="6059464" y="1255594"/>
            <a:ext cx="824904" cy="1200329"/>
            <a:chOff x="9144000" y="2251101"/>
            <a:chExt cx="2304256" cy="1702412"/>
          </a:xfrm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0" name="TextBox 105"/>
            <p:cNvSpPr txBox="1">
              <a:spLocks noChangeArrowheads="1"/>
            </p:cNvSpPr>
            <p:nvPr/>
          </p:nvSpPr>
          <p:spPr bwMode="auto">
            <a:xfrm>
              <a:off x="9610156" y="2251101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 smtClean="0">
                  <a:solidFill>
                    <a:srgbClr val="C00000"/>
                  </a:solidFill>
                  <a:sym typeface="Symbol"/>
                </a:rPr>
                <a:t>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Скругленный прямоугольник 90"/>
              <p:cNvSpPr/>
              <p:nvPr/>
            </p:nvSpPr>
            <p:spPr>
              <a:xfrm>
                <a:off x="6065484" y="1243318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3600" b="1" dirty="0" smtClean="0">
                    <a:solidFill>
                      <a:schemeClr val="accent1">
                        <a:lumMod val="10000"/>
                      </a:schemeClr>
                    </a:solidFill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36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ru-RU" sz="36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1" name="Скругленный прямоугольник 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484" y="1243318"/>
                <a:ext cx="909988" cy="1058145"/>
              </a:xfrm>
              <a:prstGeom prst="round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Скругленный прямоугольник 91"/>
          <p:cNvSpPr/>
          <p:nvPr/>
        </p:nvSpPr>
        <p:spPr>
          <a:xfrm>
            <a:off x="6089855" y="1246448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93" name="Группа 103"/>
          <p:cNvGrpSpPr>
            <a:grpSpLocks/>
          </p:cNvGrpSpPr>
          <p:nvPr/>
        </p:nvGrpSpPr>
        <p:grpSpPr bwMode="auto">
          <a:xfrm>
            <a:off x="7143206" y="2589910"/>
            <a:ext cx="824904" cy="1323439"/>
            <a:chOff x="12391994" y="7349565"/>
            <a:chExt cx="2304256" cy="1877017"/>
          </a:xfrm>
        </p:grpSpPr>
        <p:sp>
          <p:nvSpPr>
            <p:cNvPr id="94" name="Скругленный прямоугольник 93"/>
            <p:cNvSpPr/>
            <p:nvPr/>
          </p:nvSpPr>
          <p:spPr>
            <a:xfrm>
              <a:off x="12391994" y="7640002"/>
              <a:ext cx="2304256" cy="1296145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5" name="TextBox 105"/>
            <p:cNvSpPr txBox="1">
              <a:spLocks noChangeArrowheads="1"/>
            </p:cNvSpPr>
            <p:nvPr/>
          </p:nvSpPr>
          <p:spPr bwMode="auto">
            <a:xfrm>
              <a:off x="12862447" y="7349565"/>
              <a:ext cx="1440160" cy="1877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8000" b="1" dirty="0" smtClean="0">
                  <a:solidFill>
                    <a:srgbClr val="C00000"/>
                  </a:solidFill>
                </a:rPr>
                <a:t>Е</a:t>
              </a:r>
              <a:endParaRPr lang="ru-RU" sz="8000" b="1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Скругленный прямоугольник 95"/>
              <p:cNvSpPr/>
              <p:nvPr/>
            </p:nvSpPr>
            <p:spPr>
              <a:xfrm>
                <a:off x="7156363" y="2726520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0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000" b="1" i="0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𝟏𝟎</m:t>
                          </m:r>
                        </m:num>
                        <m:den>
                          <m:r>
                            <a:rPr lang="ru-RU" sz="3000" b="1" i="0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ru-RU" sz="30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6" name="Скругленный прямоугольник 9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6363" y="2726520"/>
                <a:ext cx="909988" cy="1058145"/>
              </a:xfrm>
              <a:prstGeom prst="round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8" name="Скругленный прямоугольник 97"/>
          <p:cNvSpPr/>
          <p:nvPr/>
        </p:nvSpPr>
        <p:spPr>
          <a:xfrm>
            <a:off x="7156363" y="2770346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00" name="Группа 103"/>
          <p:cNvGrpSpPr>
            <a:grpSpLocks/>
          </p:cNvGrpSpPr>
          <p:nvPr/>
        </p:nvGrpSpPr>
        <p:grpSpPr bwMode="auto">
          <a:xfrm>
            <a:off x="1738586" y="2605733"/>
            <a:ext cx="824904" cy="1200329"/>
            <a:chOff x="9144000" y="2127648"/>
            <a:chExt cx="2304256" cy="1702412"/>
          </a:xfrm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3" name="TextBox 105"/>
            <p:cNvSpPr txBox="1">
              <a:spLocks noChangeArrowheads="1"/>
            </p:cNvSpPr>
            <p:nvPr/>
          </p:nvSpPr>
          <p:spPr bwMode="auto">
            <a:xfrm>
              <a:off x="9457211" y="2127648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>
                  <a:solidFill>
                    <a:srgbClr val="C00000"/>
                  </a:solidFill>
                  <a:sym typeface="Symbol"/>
                </a:rPr>
                <a:t>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Скругленный прямоугольник 109"/>
          <p:cNvSpPr/>
          <p:nvPr/>
        </p:nvSpPr>
        <p:spPr>
          <a:xfrm>
            <a:off x="1716828" y="2697454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chemeClr val="accent1">
                    <a:lumMod val="10000"/>
                  </a:schemeClr>
                </a:solidFill>
              </a:rPr>
              <a:t>6</a:t>
            </a:r>
            <a:endParaRPr lang="ru-RU" sz="40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1696044" y="2709730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13" name="Группа 103"/>
          <p:cNvGrpSpPr>
            <a:grpSpLocks/>
          </p:cNvGrpSpPr>
          <p:nvPr/>
        </p:nvGrpSpPr>
        <p:grpSpPr bwMode="auto">
          <a:xfrm>
            <a:off x="2845617" y="2605732"/>
            <a:ext cx="824904" cy="1200329"/>
            <a:chOff x="9144000" y="2103602"/>
            <a:chExt cx="2304256" cy="1702412"/>
          </a:xfrm>
        </p:grpSpPr>
        <p:sp>
          <p:nvSpPr>
            <p:cNvPr id="133" name="Скругленный прямоугольник 132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0" name="TextBox 105"/>
            <p:cNvSpPr txBox="1">
              <a:spLocks noChangeArrowheads="1"/>
            </p:cNvSpPr>
            <p:nvPr/>
          </p:nvSpPr>
          <p:spPr bwMode="auto">
            <a:xfrm>
              <a:off x="9610156" y="2103602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>
                  <a:solidFill>
                    <a:srgbClr val="C00000"/>
                  </a:solidFill>
                  <a:sym typeface="Symbol"/>
                </a:rPr>
                <a:t>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Скругленный прямоугольник 140"/>
              <p:cNvSpPr/>
              <p:nvPr/>
            </p:nvSpPr>
            <p:spPr>
              <a:xfrm>
                <a:off x="2815285" y="2709729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sz="32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1" name="Скругленный прямоугольник 1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5285" y="2709729"/>
                <a:ext cx="909988" cy="1058145"/>
              </a:xfrm>
              <a:prstGeom prst="round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" name="Скругленный прямоугольник 141"/>
          <p:cNvSpPr/>
          <p:nvPr/>
        </p:nvSpPr>
        <p:spPr>
          <a:xfrm>
            <a:off x="2815285" y="2697454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43" name="Группа 103"/>
          <p:cNvGrpSpPr>
            <a:grpSpLocks/>
          </p:cNvGrpSpPr>
          <p:nvPr/>
        </p:nvGrpSpPr>
        <p:grpSpPr bwMode="auto">
          <a:xfrm>
            <a:off x="3899224" y="2709730"/>
            <a:ext cx="824904" cy="1200329"/>
            <a:chOff x="9144000" y="2251101"/>
            <a:chExt cx="2304256" cy="1702412"/>
          </a:xfrm>
        </p:grpSpPr>
        <p:sp>
          <p:nvSpPr>
            <p:cNvPr id="144" name="Скругленный прямоугольник 143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5" name="TextBox 105"/>
            <p:cNvSpPr txBox="1">
              <a:spLocks noChangeArrowheads="1"/>
            </p:cNvSpPr>
            <p:nvPr/>
          </p:nvSpPr>
          <p:spPr bwMode="auto">
            <a:xfrm>
              <a:off x="9610156" y="2251101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 smtClean="0">
                  <a:solidFill>
                    <a:srgbClr val="C00000"/>
                  </a:solidFill>
                </a:rPr>
                <a:t>Л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6" name="Скругленный прямоугольник 145"/>
              <p:cNvSpPr/>
              <p:nvPr/>
            </p:nvSpPr>
            <p:spPr>
              <a:xfrm>
                <a:off x="3889617" y="2676823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sz="32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6" name="Скругленный прямоугольник 1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9617" y="2676823"/>
                <a:ext cx="909988" cy="1058145"/>
              </a:xfrm>
              <a:prstGeom prst="round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" name="Скругленный прямоугольник 146"/>
          <p:cNvSpPr/>
          <p:nvPr/>
        </p:nvSpPr>
        <p:spPr>
          <a:xfrm>
            <a:off x="3868892" y="2681367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48" name="Группа 103"/>
          <p:cNvGrpSpPr>
            <a:grpSpLocks/>
          </p:cNvGrpSpPr>
          <p:nvPr/>
        </p:nvGrpSpPr>
        <p:grpSpPr bwMode="auto">
          <a:xfrm>
            <a:off x="4951164" y="2829442"/>
            <a:ext cx="824904" cy="913879"/>
            <a:chOff x="9144000" y="2420888"/>
            <a:chExt cx="2304256" cy="1296144"/>
          </a:xfrm>
        </p:grpSpPr>
        <p:sp>
          <p:nvSpPr>
            <p:cNvPr id="149" name="Скругленный прямоугольник 148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0" name="TextBox 105"/>
            <p:cNvSpPr txBox="1">
              <a:spLocks noChangeArrowheads="1"/>
            </p:cNvSpPr>
            <p:nvPr/>
          </p:nvSpPr>
          <p:spPr bwMode="auto">
            <a:xfrm>
              <a:off x="9621187" y="2630225"/>
              <a:ext cx="1440160" cy="829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 dirty="0" smtClean="0"/>
                <a:t>7</a:t>
              </a:r>
              <a:endParaRPr lang="ru-RU" sz="3200" b="1" dirty="0"/>
            </a:p>
          </p:txBody>
        </p:sp>
      </p:grpSp>
      <p:sp>
        <p:nvSpPr>
          <p:cNvPr id="151" name="Скругленный прямоугольник 150"/>
          <p:cNvSpPr/>
          <p:nvPr/>
        </p:nvSpPr>
        <p:spPr>
          <a:xfrm>
            <a:off x="4951164" y="2709730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52" name="Скругленный прямоугольник 151"/>
          <p:cNvSpPr/>
          <p:nvPr/>
        </p:nvSpPr>
        <p:spPr>
          <a:xfrm>
            <a:off x="4951164" y="2702551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53" name="Группа 103"/>
          <p:cNvGrpSpPr>
            <a:grpSpLocks/>
          </p:cNvGrpSpPr>
          <p:nvPr/>
        </p:nvGrpSpPr>
        <p:grpSpPr bwMode="auto">
          <a:xfrm>
            <a:off x="6059464" y="2709730"/>
            <a:ext cx="824904" cy="1200329"/>
            <a:chOff x="9144000" y="2251101"/>
            <a:chExt cx="2304256" cy="1702412"/>
          </a:xfrm>
        </p:grpSpPr>
        <p:sp>
          <p:nvSpPr>
            <p:cNvPr id="154" name="Скругленный прямоугольник 153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5" name="TextBox 105"/>
            <p:cNvSpPr txBox="1">
              <a:spLocks noChangeArrowheads="1"/>
            </p:cNvSpPr>
            <p:nvPr/>
          </p:nvSpPr>
          <p:spPr bwMode="auto">
            <a:xfrm>
              <a:off x="9610156" y="2251101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>
                  <a:solidFill>
                    <a:srgbClr val="C00000"/>
                  </a:solidFill>
                </a:rPr>
                <a:t>И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6" name="Скругленный прямоугольник 155"/>
              <p:cNvSpPr/>
              <p:nvPr/>
            </p:nvSpPr>
            <p:spPr>
              <a:xfrm>
                <a:off x="6065484" y="2717613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3200" b="1" dirty="0" smtClean="0">
                    <a:solidFill>
                      <a:schemeClr val="accent1">
                        <a:lumMod val="10000"/>
                      </a:schemeClr>
                    </a:solidFill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3200" b="1" i="1" smtClean="0">
                            <a:solidFill>
                              <a:schemeClr val="accent1">
                                <a:lumMod val="1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sz="32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56" name="Скругленный прямоугольник 1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484" y="2717613"/>
                <a:ext cx="909988" cy="1058145"/>
              </a:xfrm>
              <a:prstGeom prst="round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" name="Скругленный прямоугольник 156"/>
          <p:cNvSpPr/>
          <p:nvPr/>
        </p:nvSpPr>
        <p:spPr>
          <a:xfrm>
            <a:off x="6065484" y="2717613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58" name="Группа 103"/>
          <p:cNvGrpSpPr>
            <a:grpSpLocks/>
          </p:cNvGrpSpPr>
          <p:nvPr/>
        </p:nvGrpSpPr>
        <p:grpSpPr bwMode="auto">
          <a:xfrm>
            <a:off x="7139584" y="1276862"/>
            <a:ext cx="824904" cy="983776"/>
            <a:chOff x="9144000" y="2321754"/>
            <a:chExt cx="2304256" cy="1395278"/>
          </a:xfrm>
        </p:grpSpPr>
        <p:sp>
          <p:nvSpPr>
            <p:cNvPr id="159" name="Скругленный прямоугольник 158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0" name="TextBox 105"/>
                <p:cNvSpPr txBox="1">
                  <a:spLocks noChangeArrowheads="1"/>
                </p:cNvSpPr>
                <p:nvPr/>
              </p:nvSpPr>
              <p:spPr bwMode="auto">
                <a:xfrm>
                  <a:off x="9576044" y="2321754"/>
                  <a:ext cx="1440160" cy="12789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800" b="1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2800" b="1" i="1" dirty="0" smtClean="0">
                                <a:latin typeface="Cambria Math"/>
                              </a:rPr>
                              <m:t>𝟐</m:t>
                            </m:r>
                          </m:num>
                          <m:den>
                            <m:r>
                              <a:rPr lang="ru-RU" sz="2800" b="1" i="1" dirty="0" smtClean="0">
                                <a:latin typeface="Cambria Math"/>
                              </a:rPr>
                              <m:t>𝟓</m:t>
                            </m:r>
                          </m:den>
                        </m:f>
                      </m:oMath>
                    </m:oMathPara>
                  </a14:m>
                  <a:endParaRPr lang="ru-RU" sz="2800" b="1" dirty="0"/>
                </a:p>
              </p:txBody>
            </p:sp>
          </mc:Choice>
          <mc:Fallback xmlns="">
            <p:sp>
              <p:nvSpPr>
                <p:cNvPr id="160" name="TextBox 10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9576044" y="2321754"/>
                  <a:ext cx="1440160" cy="1278991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1" name="Скругленный прямоугольник 160"/>
          <p:cNvSpPr/>
          <p:nvPr/>
        </p:nvSpPr>
        <p:spPr>
          <a:xfrm>
            <a:off x="7139584" y="1257672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62" name="Скругленный прямоугольник 161"/>
          <p:cNvSpPr/>
          <p:nvPr/>
        </p:nvSpPr>
        <p:spPr>
          <a:xfrm>
            <a:off x="7156363" y="1267277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63" name="Группа 103"/>
          <p:cNvGrpSpPr>
            <a:grpSpLocks/>
          </p:cNvGrpSpPr>
          <p:nvPr/>
        </p:nvGrpSpPr>
        <p:grpSpPr bwMode="auto">
          <a:xfrm>
            <a:off x="1738586" y="4256419"/>
            <a:ext cx="824904" cy="913879"/>
            <a:chOff x="9144000" y="2420888"/>
            <a:chExt cx="2304256" cy="1296144"/>
          </a:xfrm>
        </p:grpSpPr>
        <p:sp>
          <p:nvSpPr>
            <p:cNvPr id="164" name="Скругленный прямоугольник 163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5" name="TextBox 105"/>
            <p:cNvSpPr txBox="1">
              <a:spLocks noChangeArrowheads="1"/>
            </p:cNvSpPr>
            <p:nvPr/>
          </p:nvSpPr>
          <p:spPr bwMode="auto">
            <a:xfrm>
              <a:off x="9290900" y="2637073"/>
              <a:ext cx="2075770" cy="916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dirty="0" smtClean="0"/>
                <a:t>25</a:t>
              </a:r>
              <a:endParaRPr lang="ru-RU" sz="3600" b="1" dirty="0"/>
            </a:p>
          </p:txBody>
        </p:sp>
      </p:grpSp>
      <p:sp>
        <p:nvSpPr>
          <p:cNvPr id="166" name="Скругленный прямоугольник 165"/>
          <p:cNvSpPr/>
          <p:nvPr/>
        </p:nvSpPr>
        <p:spPr>
          <a:xfrm>
            <a:off x="1696044" y="4184285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67" name="Скругленный прямоугольник 166"/>
          <p:cNvSpPr/>
          <p:nvPr/>
        </p:nvSpPr>
        <p:spPr>
          <a:xfrm>
            <a:off x="1716828" y="4176328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68" name="Группа 103"/>
          <p:cNvGrpSpPr>
            <a:grpSpLocks/>
          </p:cNvGrpSpPr>
          <p:nvPr/>
        </p:nvGrpSpPr>
        <p:grpSpPr bwMode="auto">
          <a:xfrm>
            <a:off x="2845617" y="4153660"/>
            <a:ext cx="824904" cy="1033592"/>
            <a:chOff x="9144000" y="2251101"/>
            <a:chExt cx="2304256" cy="1465931"/>
          </a:xfrm>
        </p:grpSpPr>
        <p:sp>
          <p:nvSpPr>
            <p:cNvPr id="169" name="Скругленный прямоугольник 168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0" name="TextBox 105"/>
                <p:cNvSpPr txBox="1">
                  <a:spLocks noChangeArrowheads="1"/>
                </p:cNvSpPr>
                <p:nvPr/>
              </p:nvSpPr>
              <p:spPr bwMode="auto">
                <a:xfrm>
                  <a:off x="9610156" y="2251101"/>
                  <a:ext cx="1440160" cy="14431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2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3200" b="1" i="1" smtClean="0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ru-RU" sz="3200" b="1" i="1" smtClean="0">
                                <a:latin typeface="Cambria Math"/>
                              </a:rPr>
                              <m:t>𝟗</m:t>
                            </m:r>
                          </m:den>
                        </m:f>
                      </m:oMath>
                    </m:oMathPara>
                  </a14:m>
                  <a:endParaRPr lang="ru-RU" sz="3200" b="1" dirty="0"/>
                </a:p>
              </p:txBody>
            </p:sp>
          </mc:Choice>
          <mc:Fallback xmlns="">
            <p:sp>
              <p:nvSpPr>
                <p:cNvPr id="170" name="TextBox 10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9610156" y="2251101"/>
                  <a:ext cx="1440160" cy="1443140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1" name="Скругленный прямоугольник 170"/>
          <p:cNvSpPr/>
          <p:nvPr/>
        </p:nvSpPr>
        <p:spPr>
          <a:xfrm>
            <a:off x="2791209" y="4201239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72" name="Скругленный прямоугольник 171"/>
          <p:cNvSpPr/>
          <p:nvPr/>
        </p:nvSpPr>
        <p:spPr>
          <a:xfrm>
            <a:off x="2791209" y="4188107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73" name="Группа 103"/>
          <p:cNvGrpSpPr>
            <a:grpSpLocks/>
          </p:cNvGrpSpPr>
          <p:nvPr/>
        </p:nvGrpSpPr>
        <p:grpSpPr bwMode="auto">
          <a:xfrm>
            <a:off x="3899224" y="4153660"/>
            <a:ext cx="824904" cy="1200329"/>
            <a:chOff x="9144000" y="2251101"/>
            <a:chExt cx="2304256" cy="1702412"/>
          </a:xfrm>
        </p:grpSpPr>
        <p:sp>
          <p:nvSpPr>
            <p:cNvPr id="174" name="Скругленный прямоугольник 173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5" name="TextBox 105"/>
            <p:cNvSpPr txBox="1">
              <a:spLocks noChangeArrowheads="1"/>
            </p:cNvSpPr>
            <p:nvPr/>
          </p:nvSpPr>
          <p:spPr bwMode="auto">
            <a:xfrm>
              <a:off x="9610156" y="2251101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 smtClean="0">
                  <a:solidFill>
                    <a:srgbClr val="C00000"/>
                  </a:solidFill>
                </a:rPr>
                <a:t>Е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76" name="Скругленный прямоугольник 175"/>
          <p:cNvSpPr/>
          <p:nvPr/>
        </p:nvSpPr>
        <p:spPr>
          <a:xfrm>
            <a:off x="3856682" y="4129107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10000"/>
                  </a:schemeClr>
                </a:solidFill>
              </a:rPr>
              <a:t>1</a:t>
            </a:r>
            <a:endParaRPr lang="ru-RU" sz="32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77" name="Скругленный прямоугольник 176"/>
          <p:cNvSpPr/>
          <p:nvPr/>
        </p:nvSpPr>
        <p:spPr>
          <a:xfrm>
            <a:off x="3868892" y="4141384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78" name="Группа 103"/>
          <p:cNvGrpSpPr>
            <a:grpSpLocks/>
          </p:cNvGrpSpPr>
          <p:nvPr/>
        </p:nvGrpSpPr>
        <p:grpSpPr bwMode="auto">
          <a:xfrm>
            <a:off x="4951164" y="4153660"/>
            <a:ext cx="824904" cy="1200329"/>
            <a:chOff x="9144000" y="2251101"/>
            <a:chExt cx="2304256" cy="1702412"/>
          </a:xfrm>
        </p:grpSpPr>
        <p:sp>
          <p:nvSpPr>
            <p:cNvPr id="179" name="Скругленный прямоугольник 178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0" name="TextBox 105"/>
            <p:cNvSpPr txBox="1">
              <a:spLocks noChangeArrowheads="1"/>
            </p:cNvSpPr>
            <p:nvPr/>
          </p:nvSpPr>
          <p:spPr bwMode="auto">
            <a:xfrm>
              <a:off x="9610156" y="2251101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 smtClean="0">
                  <a:solidFill>
                    <a:srgbClr val="C00000"/>
                  </a:solidFill>
                </a:rPr>
                <a:t>Н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81" name="Скругленный прямоугольник 180"/>
          <p:cNvSpPr/>
          <p:nvPr/>
        </p:nvSpPr>
        <p:spPr>
          <a:xfrm>
            <a:off x="4908622" y="4126437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10000"/>
                  </a:schemeClr>
                </a:solidFill>
              </a:rPr>
              <a:t>9</a:t>
            </a:r>
            <a:endParaRPr lang="ru-RU" sz="32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82" name="Скругленный прямоугольник 181"/>
          <p:cNvSpPr/>
          <p:nvPr/>
        </p:nvSpPr>
        <p:spPr>
          <a:xfrm>
            <a:off x="4924781" y="4142476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83" name="Группа 103"/>
          <p:cNvGrpSpPr>
            <a:grpSpLocks/>
          </p:cNvGrpSpPr>
          <p:nvPr/>
        </p:nvGrpSpPr>
        <p:grpSpPr bwMode="auto">
          <a:xfrm>
            <a:off x="6059464" y="4273372"/>
            <a:ext cx="824904" cy="913879"/>
            <a:chOff x="9144000" y="2420888"/>
            <a:chExt cx="2304256" cy="1296144"/>
          </a:xfrm>
        </p:grpSpPr>
        <p:sp>
          <p:nvSpPr>
            <p:cNvPr id="184" name="Скругленный прямоугольник 183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5" name="TextBox 105"/>
            <p:cNvSpPr txBox="1">
              <a:spLocks noChangeArrowheads="1"/>
            </p:cNvSpPr>
            <p:nvPr/>
          </p:nvSpPr>
          <p:spPr bwMode="auto">
            <a:xfrm>
              <a:off x="9560560" y="2603650"/>
              <a:ext cx="1440160" cy="829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 dirty="0" smtClean="0"/>
                <a:t>3</a:t>
              </a:r>
              <a:endParaRPr lang="ru-RU" sz="3200" b="1" dirty="0"/>
            </a:p>
          </p:txBody>
        </p:sp>
      </p:grpSp>
      <p:sp>
        <p:nvSpPr>
          <p:cNvPr id="186" name="Скругленный прямоугольник 185"/>
          <p:cNvSpPr/>
          <p:nvPr/>
        </p:nvSpPr>
        <p:spPr>
          <a:xfrm>
            <a:off x="6084130" y="4153659"/>
            <a:ext cx="909988" cy="10581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87" name="Скругленный прямоугольник 186"/>
          <p:cNvSpPr/>
          <p:nvPr/>
        </p:nvSpPr>
        <p:spPr>
          <a:xfrm>
            <a:off x="6065484" y="4161849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88" name="Группа 103"/>
          <p:cNvGrpSpPr>
            <a:grpSpLocks/>
          </p:cNvGrpSpPr>
          <p:nvPr/>
        </p:nvGrpSpPr>
        <p:grpSpPr bwMode="auto">
          <a:xfrm>
            <a:off x="7139584" y="4153660"/>
            <a:ext cx="824904" cy="1200329"/>
            <a:chOff x="9144000" y="2251101"/>
            <a:chExt cx="2304256" cy="1702412"/>
          </a:xfrm>
        </p:grpSpPr>
        <p:sp>
          <p:nvSpPr>
            <p:cNvPr id="189" name="Скругленный прямоугольник 188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0" name="TextBox 105"/>
            <p:cNvSpPr txBox="1">
              <a:spLocks noChangeArrowheads="1"/>
            </p:cNvSpPr>
            <p:nvPr/>
          </p:nvSpPr>
          <p:spPr bwMode="auto">
            <a:xfrm>
              <a:off x="9610156" y="2251101"/>
              <a:ext cx="1440160" cy="170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7200" b="1" dirty="0" smtClean="0">
                  <a:solidFill>
                    <a:srgbClr val="C00000"/>
                  </a:solidFill>
                  <a:sym typeface="Symbol"/>
                </a:rPr>
                <a:t></a:t>
              </a:r>
              <a:endParaRPr lang="ru-RU" sz="7200" b="1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Скругленный прямоугольник 190"/>
              <p:cNvSpPr/>
              <p:nvPr/>
            </p:nvSpPr>
            <p:spPr>
              <a:xfrm>
                <a:off x="7109252" y="4133348"/>
                <a:ext cx="909988" cy="1058145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2400" b="1" i="1" smtClean="0">
                              <a:solidFill>
                                <a:schemeClr val="accent1">
                                  <a:lumMod val="10000"/>
                                </a:schemeClr>
                              </a:solidFill>
                              <a:latin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ru-RU" sz="2400" b="1" dirty="0">
                  <a:solidFill>
                    <a:schemeClr val="accent1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1" name="Скругленный прямоугольник 1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9252" y="4133348"/>
                <a:ext cx="909988" cy="1058145"/>
              </a:xfrm>
              <a:prstGeom prst="round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2" name="Скругленный прямоугольник 191"/>
          <p:cNvSpPr/>
          <p:nvPr/>
        </p:nvSpPr>
        <p:spPr>
          <a:xfrm>
            <a:off x="7122826" y="4155217"/>
            <a:ext cx="909988" cy="1058145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Управляющая кнопка: возврат 1">
            <a:hlinkClick r:id="rId18" action="ppaction://hlinksldjump" highlightClick="1"/>
          </p:cNvPr>
          <p:cNvSpPr/>
          <p:nvPr/>
        </p:nvSpPr>
        <p:spPr bwMode="auto">
          <a:xfrm>
            <a:off x="8066351" y="6237312"/>
            <a:ext cx="430021" cy="432048"/>
          </a:xfrm>
          <a:prstGeom prst="actionButtonReturn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1292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2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3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7309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Первичное закрепление</a:t>
            </a:r>
            <a:r>
              <a:rPr lang="ru-RU" dirty="0" smtClean="0"/>
              <a:t>: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4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9512" y="980728"/>
                <a:ext cx="2160240" cy="532859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2400" b="1" dirty="0" smtClean="0"/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:</m:t>
                    </m:r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𝟏𝟒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𝟏𝟓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=</m:t>
                    </m:r>
                  </m:oMath>
                </a14:m>
                <a:endParaRPr lang="ru-RU" b="1" dirty="0" smtClean="0"/>
              </a:p>
              <a:p>
                <a:pPr marL="0" indent="0">
                  <a:buNone/>
                </a:pPr>
                <a:r>
                  <a:rPr lang="ru-RU" sz="2400" b="1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:</m:t>
                    </m:r>
                    <m:r>
                      <a:rPr lang="ru-RU" b="1" i="1" smtClean="0">
                        <a:latin typeface="Cambria Math"/>
                      </a:rPr>
                      <m:t>𝟖</m:t>
                    </m:r>
                    <m:r>
                      <a:rPr lang="ru-RU" b="1" i="1" smtClean="0">
                        <a:latin typeface="Cambria Math"/>
                      </a:rPr>
                      <m:t>=</m:t>
                    </m:r>
                  </m:oMath>
                </a14:m>
                <a:endParaRPr lang="ru-RU" b="1" dirty="0" smtClean="0"/>
              </a:p>
              <a:p>
                <a:pPr marL="0" indent="0">
                  <a:buNone/>
                </a:pPr>
                <a:r>
                  <a:rPr lang="ru-RU" sz="2400" b="1" dirty="0" smtClean="0"/>
                  <a:t>3) 4: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=</m:t>
                    </m:r>
                  </m:oMath>
                </a14:m>
                <a:endParaRPr lang="ru-RU" b="1" dirty="0" smtClean="0"/>
              </a:p>
              <a:p>
                <a:pPr marL="0" indent="0">
                  <a:buNone/>
                </a:pPr>
                <a:r>
                  <a:rPr lang="ru-RU" sz="2400" b="1" dirty="0" smtClean="0"/>
                  <a:t>4)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:</m:t>
                    </m:r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𝟐𝟕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𝟑𝟐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=</m:t>
                    </m:r>
                  </m:oMath>
                </a14:m>
                <a:endParaRPr lang="ru-RU" b="1" dirty="0" smtClean="0"/>
              </a:p>
              <a:p>
                <a:pPr marL="0" indent="0">
                  <a:buNone/>
                </a:pPr>
                <a:r>
                  <a:rPr lang="ru-RU" sz="2400" b="1" dirty="0" smtClean="0"/>
                  <a:t>5)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𝟔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:</m:t>
                    </m:r>
                    <m:r>
                      <a:rPr lang="ru-RU" b="1" i="0" smtClean="0">
                        <a:latin typeface="Cambria Math"/>
                      </a:rPr>
                      <m:t>𝟏𝟎</m:t>
                    </m:r>
                    <m:r>
                      <a:rPr lang="ru-RU" b="1" i="1" smtClean="0">
                        <a:latin typeface="Cambria Math"/>
                      </a:rPr>
                      <m:t>=</m:t>
                    </m:r>
                  </m:oMath>
                </a14:m>
                <a:endParaRPr lang="ru-RU" b="1" dirty="0" smtClean="0"/>
              </a:p>
              <a:p>
                <a:pPr marL="0" indent="0">
                  <a:buNone/>
                </a:pPr>
                <a:r>
                  <a:rPr lang="ru-RU" sz="2400" b="1" dirty="0" smtClean="0"/>
                  <a:t>6) 25: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0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b="1" i="0" smtClean="0"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=</m:t>
                    </m:r>
                  </m:oMath>
                </a14:m>
                <a:endParaRPr lang="ru-RU" b="1" dirty="0" smtClean="0"/>
              </a:p>
              <a:p>
                <a:pPr marL="0" indent="0">
                  <a:buNone/>
                </a:pPr>
                <a:r>
                  <a:rPr lang="ru-RU" sz="2400" b="1" dirty="0" smtClean="0"/>
                  <a:t>7)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0" smtClean="0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b="1" i="0" smtClean="0"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:</m:t>
                    </m:r>
                    <m:r>
                      <a:rPr lang="ru-RU" b="1" i="1" smtClean="0">
                        <a:latin typeface="Cambria Math"/>
                      </a:rPr>
                      <m:t>𝟓</m:t>
                    </m:r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𝟏𝟎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 smtClean="0"/>
              </a:p>
              <a:p>
                <a:pPr marL="0" indent="0">
                  <a:buNone/>
                </a:pPr>
                <a:r>
                  <a:rPr lang="ru-RU" sz="2400" b="1" dirty="0" smtClean="0"/>
                  <a:t>8)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 smtClean="0"/>
                  <a:t> </a:t>
                </a:r>
                <a:r>
                  <a:rPr lang="ru-RU" sz="2400" b="1" dirty="0" smtClean="0"/>
                  <a:t>: 1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0" smtClean="0"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ru-RU" b="1" i="0" smtClean="0">
                            <a:latin typeface="Cambria Math"/>
                          </a:rPr>
                          <m:t>𝟗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=</m:t>
                    </m:r>
                  </m:oMath>
                </a14:m>
                <a:endParaRPr lang="ru-RU" b="1" dirty="0"/>
              </a:p>
            </p:txBody>
          </p:sp>
        </mc:Choice>
        <mc:Fallback xmlns=""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9512" y="980728"/>
                <a:ext cx="2160240" cy="5328592"/>
              </a:xfrm>
              <a:blipFill rotWithShape="1">
                <a:blip r:embed="rId2"/>
                <a:stretch>
                  <a:fillRect l="-4225" b="-113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7020272" y="980728"/>
                <a:ext cx="1666528" cy="568863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3000" b="1" dirty="0" smtClean="0">
                    <a:solidFill>
                      <a:srgbClr val="FF0000"/>
                    </a:solidFill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000" b="1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sz="3000" b="1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endParaRPr lang="ru-RU" sz="3000" b="1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ru-RU" sz="30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endParaRPr lang="ru-RU" sz="3000" b="1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ru-RU" sz="3000" b="1" dirty="0" smtClean="0">
                    <a:solidFill>
                      <a:srgbClr val="FF0000"/>
                    </a:solidFill>
                  </a:rPr>
                  <a:t>= </a:t>
                </a:r>
                <a:r>
                  <a:rPr lang="ru-RU" sz="3000" dirty="0" smtClean="0">
                    <a:solidFill>
                      <a:srgbClr val="FF0000"/>
                    </a:solidFill>
                  </a:rPr>
                  <a:t>10</a:t>
                </a:r>
              </a:p>
              <a:p>
                <a:pPr marL="0" indent="0">
                  <a:buNone/>
                </a:pPr>
                <a:r>
                  <a:rPr lang="ru-RU" sz="3000" b="1" dirty="0" smtClean="0">
                    <a:solidFill>
                      <a:srgbClr val="FF0000"/>
                    </a:solidFill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000" b="1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3000" b="1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endParaRPr lang="ru-RU" sz="3000" b="1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ru-RU" sz="30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endParaRPr lang="ru-RU" sz="3000" b="1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ru-RU" sz="3000" b="1" dirty="0" smtClean="0">
                    <a:solidFill>
                      <a:srgbClr val="FF0000"/>
                    </a:solidFill>
                  </a:rPr>
                  <a:t>= </a:t>
                </a:r>
                <a:r>
                  <a:rPr lang="ru-RU" sz="3000" dirty="0" smtClean="0">
                    <a:solidFill>
                      <a:srgbClr val="FF0000"/>
                    </a:solidFill>
                  </a:rPr>
                  <a:t>40</a:t>
                </a:r>
              </a:p>
              <a:p>
                <a:pPr marL="0" indent="0">
                  <a:buNone/>
                </a:pPr>
                <a:r>
                  <a:rPr lang="ru-RU" sz="3000" b="1" dirty="0">
                    <a:solidFill>
                      <a:srgbClr val="FF0000"/>
                    </a:solidFill>
                  </a:rPr>
                  <a:t>=</a:t>
                </a:r>
                <a:r>
                  <a:rPr lang="ru-RU" sz="30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ru-RU" sz="3000" b="1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ru-RU" sz="3000" b="1" dirty="0" smtClean="0">
                    <a:solidFill>
                      <a:srgbClr val="FF0000"/>
                    </a:solidFill>
                  </a:rPr>
                  <a:t>=1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3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sz="3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7020272" y="980728"/>
                <a:ext cx="1666528" cy="5688632"/>
              </a:xfrm>
              <a:blipFill rotWithShape="1">
                <a:blip r:embed="rId3"/>
                <a:stretch>
                  <a:fillRect l="-8791" b="-36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 bwMode="auto">
          <a:xfrm>
            <a:off x="2123728" y="980728"/>
            <a:ext cx="4824536" cy="5688632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6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Тема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66CC"/>
        </a:solidFill>
        <a:ln w="19050" cap="flat" cmpd="sng" algn="ctr">
          <a:solidFill>
            <a:srgbClr val="00FFFF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66CC"/>
        </a:solidFill>
        <a:ln w="19050" cap="flat" cmpd="sng" algn="ctr">
          <a:solidFill>
            <a:srgbClr val="00FFFF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266</TotalTime>
  <Words>278</Words>
  <Application>Microsoft Office PowerPoint</Application>
  <PresentationFormat>Экран (4:3)</PresentationFormat>
  <Paragraphs>57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Тема2</vt:lpstr>
      <vt:lpstr>Деление обыкновенных дробей</vt:lpstr>
      <vt:lpstr>Обыкновенные дроби</vt:lpstr>
      <vt:lpstr>Первичное закрепление: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Повторим формулы</dc:title>
  <dc:creator>1</dc:creator>
  <cp:lastModifiedBy>15</cp:lastModifiedBy>
  <cp:revision>25</cp:revision>
  <dcterms:created xsi:type="dcterms:W3CDTF">2016-01-13T16:50:01Z</dcterms:created>
  <dcterms:modified xsi:type="dcterms:W3CDTF">2016-02-03T07:41:45Z</dcterms:modified>
</cp:coreProperties>
</file>