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56" r:id="rId3"/>
    <p:sldId id="299" r:id="rId4"/>
    <p:sldId id="304" r:id="rId5"/>
    <p:sldId id="294" r:id="rId6"/>
    <p:sldId id="258" r:id="rId7"/>
    <p:sldId id="295" r:id="rId8"/>
    <p:sldId id="262" r:id="rId9"/>
    <p:sldId id="285" r:id="rId10"/>
    <p:sldId id="312" r:id="rId11"/>
    <p:sldId id="261" r:id="rId12"/>
    <p:sldId id="281" r:id="rId13"/>
    <p:sldId id="286" r:id="rId14"/>
    <p:sldId id="287" r:id="rId15"/>
    <p:sldId id="306" r:id="rId16"/>
    <p:sldId id="288" r:id="rId17"/>
    <p:sldId id="305" r:id="rId18"/>
    <p:sldId id="308" r:id="rId19"/>
    <p:sldId id="310" r:id="rId20"/>
    <p:sldId id="298" r:id="rId21"/>
    <p:sldId id="311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50"/>
    <a:srgbClr val="580000"/>
    <a:srgbClr val="000066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8" autoAdjust="0"/>
    <p:restoredTop sz="94660"/>
  </p:normalViewPr>
  <p:slideViewPr>
    <p:cSldViewPr>
      <p:cViewPr varScale="1">
        <p:scale>
          <a:sx n="70" d="100"/>
          <a:sy n="70" d="100"/>
        </p:scale>
        <p:origin x="-13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4F174-8EC5-41B2-B4F7-16A8DFE58A6F}" type="datetimeFigureOut">
              <a:rPr lang="ru-RU"/>
              <a:pPr>
                <a:defRPr/>
              </a:pPr>
              <a:t>17.12.2016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7DF60-2769-4485-940F-E4396832A0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DF245-43DB-4FBF-9D4D-23030E5C3E1B}" type="datetimeFigureOut">
              <a:rPr lang="ru-RU"/>
              <a:pPr>
                <a:defRPr/>
              </a:pPr>
              <a:t>17.12.2016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533CD-B118-464A-BC32-343E65E7CB7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A1495-0360-416A-9444-45D76CE750B3}" type="datetimeFigureOut">
              <a:rPr lang="ru-RU"/>
              <a:pPr>
                <a:defRPr/>
              </a:pPr>
              <a:t>17.12.2016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32CF6-A744-4D7D-AD09-D7BC372A22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154D2-8228-4055-9B66-66EA8539B577}" type="datetimeFigureOut">
              <a:rPr lang="ru-RU"/>
              <a:pPr>
                <a:defRPr/>
              </a:pPr>
              <a:t>17.12.2016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8191C-941E-45F4-89D2-27755B7C1D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01642-F2DC-4DAA-9F00-A198FD3E40E1}" type="datetimeFigureOut">
              <a:rPr lang="ru-RU"/>
              <a:pPr>
                <a:defRPr/>
              </a:pPr>
              <a:t>17.12.2016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C764B-0F83-427D-B0F0-CA5742EF65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DAA5C-F5A9-4779-8065-9627A250E4A5}" type="datetimeFigureOut">
              <a:rPr lang="ru-RU"/>
              <a:pPr>
                <a:defRPr/>
              </a:pPr>
              <a:t>17.12.2016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7E061-83F8-4E89-A3A0-D407AF293A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D0263-9D31-4BBD-8137-6838A7F3C2FD}" type="datetimeFigureOut">
              <a:rPr lang="ru-RU"/>
              <a:pPr>
                <a:defRPr/>
              </a:pPr>
              <a:t>17.12.2016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CD86D-27B1-4F16-9D08-1C98998386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868D6-4EC7-4B33-9935-153CAFA9C32E}" type="datetimeFigureOut">
              <a:rPr lang="ru-RU"/>
              <a:pPr>
                <a:defRPr/>
              </a:pPr>
              <a:t>17.12.2016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CCD02-AB5E-4214-9D7F-8E4BCB6A37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7532B-75A8-43F9-8282-4178A7A89757}" type="datetimeFigureOut">
              <a:rPr lang="ru-RU"/>
              <a:pPr>
                <a:defRPr/>
              </a:pPr>
              <a:t>17.12.2016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4EF6-4E20-4AAB-AB4C-F2E9A2E4C33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816D9-BFA8-42F2-A2E2-94A6A29C1DFF}" type="datetimeFigureOut">
              <a:rPr lang="ru-RU"/>
              <a:pPr>
                <a:defRPr/>
              </a:pPr>
              <a:t>17.12.2016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A3CEA-A992-424A-A1D5-DA2B98DD91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C7173-0E4E-472D-8DA1-75EB956081E8}" type="datetimeFigureOut">
              <a:rPr lang="ru-RU"/>
              <a:pPr>
                <a:defRPr/>
              </a:pPr>
              <a:t>17.12.2016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FA485-EDEB-4C14-AA42-AB91E63D68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659D13-A18C-453C-82B7-B85DAA232078}" type="datetimeFigureOut">
              <a:rPr lang="ru-RU"/>
              <a:pPr>
                <a:defRPr/>
              </a:pPr>
              <a:t>17.12.2016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CEC05AE-1542-4F0C-94AB-A89C183B64F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4;&#1090;&#1082;&#1088;%20&#1091;&#1088;\&#1050;&#1072;&#1073;&#1099;%20&#1085;&#1077;%20&#1073;&#1099;&#1083;&#1086;%20&#1079;&#1080;&#1084;&#1099;+%20(&#1041;&#1072;&#1083;&#1072;&#1075;&#1072;&#1085;).mp3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gif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2051050" y="2070100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>
              <a:latin typeface="Comic Sans MS" pitchFamily="66" charset="0"/>
            </a:endParaRPr>
          </a:p>
        </p:txBody>
      </p:sp>
      <p:pic>
        <p:nvPicPr>
          <p:cNvPr id="14338" name="Picture 4" descr="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4213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5" descr="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59788" y="0"/>
            <a:ext cx="684212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73788"/>
            <a:ext cx="684213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7" descr="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59788" y="6173788"/>
            <a:ext cx="68421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2801007" y="401741"/>
            <a:ext cx="4318561" cy="1959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cap="all" dirty="0">
                <a:ln/>
                <a:solidFill>
                  <a:schemeClr val="accent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mic Sans MS" pitchFamily="66" charset="0"/>
                <a:cs typeface="+mn-cs"/>
              </a:rPr>
              <a:t>Зима.</a:t>
            </a:r>
          </a:p>
        </p:txBody>
      </p:sp>
      <p:pic>
        <p:nvPicPr>
          <p:cNvPr id="3094" name="Picture 22" descr="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333375"/>
            <a:ext cx="1081087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23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125538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24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2852738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25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5373688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26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6550" y="1196975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27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85113" y="3284538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28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40650" y="5373688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24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2852738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1" name="Picture 17" descr="Копия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1700213"/>
            <a:ext cx="2951162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3276600" y="2420938"/>
            <a:ext cx="5630863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i="1"/>
              <a:t>Я приглашаю вас, ребята, в зимний лес,</a:t>
            </a:r>
            <a:endParaRPr lang="ru-RU" sz="2000"/>
          </a:p>
          <a:p>
            <a:pPr algn="ctr"/>
            <a:r>
              <a:rPr lang="ru-RU" sz="2000" i="1"/>
              <a:t>Где много всяких сказочных чудес,</a:t>
            </a:r>
            <a:endParaRPr lang="ru-RU" sz="2000"/>
          </a:p>
          <a:p>
            <a:pPr algn="ctr"/>
            <a:r>
              <a:rPr lang="ru-RU" sz="2000" i="1"/>
              <a:t>Где замела метелица дороги,</a:t>
            </a:r>
            <a:endParaRPr lang="ru-RU" sz="2000"/>
          </a:p>
          <a:p>
            <a:pPr algn="ctr"/>
            <a:r>
              <a:rPr lang="ru-RU" sz="2000" i="1"/>
              <a:t>Где косолапый мишка спит в берлоге,</a:t>
            </a:r>
            <a:endParaRPr lang="ru-RU" sz="2000"/>
          </a:p>
          <a:p>
            <a:pPr algn="ctr"/>
            <a:r>
              <a:rPr lang="ru-RU" sz="2000" i="1"/>
              <a:t>Где в ледяном дворце живёт сама</a:t>
            </a:r>
            <a:endParaRPr lang="ru-RU" sz="2000"/>
          </a:p>
          <a:p>
            <a:pPr algn="ctr"/>
            <a:r>
              <a:rPr lang="ru-RU" sz="2000" i="1"/>
              <a:t>Красавица-волшебница – зима!</a:t>
            </a:r>
            <a:endParaRPr lang="ru-RU" sz="2000"/>
          </a:p>
          <a:p>
            <a:pPr algn="ctr" eaLnBrk="0" hangingPunct="0"/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308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96850"/>
            <a:ext cx="9144000" cy="61849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50" y="338138"/>
            <a:ext cx="8870950" cy="651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076301" y="2114541"/>
            <a:ext cx="7161511" cy="280076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ln w="3810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На виду честного Люда</a:t>
            </a:r>
            <a:endParaRPr lang="ru-RU" sz="4400" b="1" dirty="0">
              <a:ln w="38100" cmpd="sng">
                <a:solidFill>
                  <a:schemeClr val="bg2">
                    <a:lumMod val="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ln w="3810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Трусит с горки ехать люда.</a:t>
            </a:r>
            <a:endParaRPr lang="ru-RU" sz="4400" b="1" dirty="0">
              <a:ln w="38100" cmpd="sng">
                <a:solidFill>
                  <a:schemeClr val="bg2">
                    <a:lumMod val="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ln w="3810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А у сани, а у сани</a:t>
            </a:r>
            <a:endParaRPr lang="ru-RU" sz="4400" b="1" dirty="0">
              <a:ln w="38100" cmpd="sng">
                <a:solidFill>
                  <a:schemeClr val="bg2">
                    <a:lumMod val="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ln w="3810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С горки сами мчатся Сани.</a:t>
            </a:r>
            <a:r>
              <a:rPr lang="ru-RU" sz="4400" b="1" i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endParaRPr lang="ru-RU" sz="4400" b="1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57422" y="1000108"/>
            <a:ext cx="490070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5715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Найди ошибки!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95263"/>
            <a:ext cx="8870950" cy="651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142976" y="1928802"/>
            <a:ext cx="7219220" cy="29546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ln w="3810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На виду честного люда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ln w="3810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Трусит с горки ехать Люда.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ln w="3810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А у Сани, а у Сани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ln w="3810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С горки сами мчатся сани.</a:t>
            </a:r>
            <a:r>
              <a:rPr lang="ru-RU" sz="5400" b="1" i="1" dirty="0">
                <a:ln w="3810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95263"/>
            <a:ext cx="8870950" cy="651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4000496" y="428604"/>
            <a:ext cx="1643062" cy="1500187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Собств.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643306" y="1785926"/>
            <a:ext cx="2286000" cy="2143125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3000364" y="3786190"/>
            <a:ext cx="3571875" cy="285750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Имя  </a:t>
            </a:r>
            <a:r>
              <a:rPr lang="ru-RU" sz="23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существительное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3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называет предметы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Кто? Что?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286250" y="2071688"/>
            <a:ext cx="857250" cy="500062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002060"/>
                </a:solidFill>
              </a:rPr>
              <a:t>ж.р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357688" y="2643188"/>
            <a:ext cx="788987" cy="500062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002060"/>
                </a:solidFill>
              </a:rPr>
              <a:t>м.р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500563" y="3143250"/>
            <a:ext cx="714375" cy="500063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002060"/>
                </a:solidFill>
              </a:rPr>
              <a:t>с.р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Трапеция 8"/>
          <p:cNvSpPr/>
          <p:nvPr/>
        </p:nvSpPr>
        <p:spPr>
          <a:xfrm>
            <a:off x="4214813" y="0"/>
            <a:ext cx="1285875" cy="642938"/>
          </a:xfrm>
          <a:prstGeom prst="trapezoid">
            <a:avLst/>
          </a:prstGeom>
          <a:gradFill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Нариц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0" name="Овал 9"/>
          <p:cNvSpPr/>
          <p:nvPr/>
        </p:nvSpPr>
        <p:spPr>
          <a:xfrm>
            <a:off x="4286250" y="1000125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000625" y="1000125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 flipV="1">
            <a:off x="5000625" y="1071563"/>
            <a:ext cx="142875" cy="1428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 flipV="1">
            <a:off x="4286250" y="1071563"/>
            <a:ext cx="142875" cy="1428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 rot="14913302">
            <a:off x="4423569" y="1072356"/>
            <a:ext cx="285750" cy="64293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Месяц 14"/>
          <p:cNvSpPr/>
          <p:nvPr/>
        </p:nvSpPr>
        <p:spPr>
          <a:xfrm rot="-5340000">
            <a:off x="4680744" y="1467644"/>
            <a:ext cx="214312" cy="285750"/>
          </a:xfrm>
          <a:prstGeom prst="mo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95263"/>
            <a:ext cx="8870950" cy="651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3929058" y="500042"/>
            <a:ext cx="1643062" cy="1500187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Собств.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571868" y="1785926"/>
            <a:ext cx="2286000" cy="2143125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3000364" y="3786190"/>
            <a:ext cx="3571875" cy="285750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Имя  </a:t>
            </a:r>
            <a:r>
              <a:rPr lang="ru-RU" sz="23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существительное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3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называет предметы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Кто? Что?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214813" y="2000250"/>
            <a:ext cx="857250" cy="500063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002060"/>
                </a:solidFill>
              </a:rPr>
              <a:t>ж.р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286250" y="2571750"/>
            <a:ext cx="788988" cy="500063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002060"/>
                </a:solidFill>
              </a:rPr>
              <a:t>м.р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357688" y="3143250"/>
            <a:ext cx="714375" cy="500063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002060"/>
                </a:solidFill>
              </a:rPr>
              <a:t>с.р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Трапеция 8"/>
          <p:cNvSpPr/>
          <p:nvPr/>
        </p:nvSpPr>
        <p:spPr>
          <a:xfrm>
            <a:off x="4143372" y="0"/>
            <a:ext cx="1285875" cy="642938"/>
          </a:xfrm>
          <a:prstGeom prst="trapezoid">
            <a:avLst/>
          </a:prstGeom>
          <a:gradFill flip="none"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Нариц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0" name="Овал 9"/>
          <p:cNvSpPr/>
          <p:nvPr/>
        </p:nvSpPr>
        <p:spPr>
          <a:xfrm>
            <a:off x="4214813" y="1000125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857750" y="1000125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 flipV="1">
            <a:off x="4214813" y="1071563"/>
            <a:ext cx="142875" cy="1428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 flipV="1">
            <a:off x="4857750" y="1071563"/>
            <a:ext cx="142875" cy="1428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 rot="14913302">
            <a:off x="4352132" y="1072356"/>
            <a:ext cx="285750" cy="64293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Месяц 14"/>
          <p:cNvSpPr/>
          <p:nvPr/>
        </p:nvSpPr>
        <p:spPr>
          <a:xfrm rot="-5340000">
            <a:off x="4609307" y="1467644"/>
            <a:ext cx="214312" cy="285750"/>
          </a:xfrm>
          <a:prstGeom prst="mo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571750" y="1785938"/>
            <a:ext cx="1214438" cy="1071562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002060"/>
                </a:solidFill>
              </a:rPr>
              <a:t>одуш</a:t>
            </a:r>
            <a:r>
              <a:rPr lang="ru-RU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7" name="Овал 16"/>
          <p:cNvSpPr/>
          <p:nvPr/>
        </p:nvSpPr>
        <p:spPr>
          <a:xfrm>
            <a:off x="5500694" y="1785926"/>
            <a:ext cx="1214437" cy="1071563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002060"/>
                </a:solidFill>
              </a:rPr>
              <a:t>неод</a:t>
            </a:r>
            <a:r>
              <a:rPr lang="ru-RU" b="1" dirty="0">
                <a:solidFill>
                  <a:srgbClr val="00206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Игра «Четвёртый лишний»</a:t>
            </a:r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Зима, юноша, песни, урок</a:t>
            </a:r>
          </a:p>
          <a:p>
            <a:r>
              <a:rPr lang="ru-RU" smtClean="0">
                <a:latin typeface="Arial" charset="0"/>
              </a:rPr>
              <a:t>Тропинка, орехи, деревня, лагерь</a:t>
            </a:r>
          </a:p>
          <a:p>
            <a:r>
              <a:rPr lang="ru-RU" smtClean="0">
                <a:latin typeface="Arial" charset="0"/>
              </a:rPr>
              <a:t>Стаи, лыжи, ковёр, окна</a:t>
            </a:r>
          </a:p>
          <a:p>
            <a:r>
              <a:rPr lang="ru-RU" smtClean="0">
                <a:latin typeface="Arial" charset="0"/>
              </a:rPr>
              <a:t>Снежки, ребята, коньки, ключ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95263"/>
            <a:ext cx="8870950" cy="651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3929058" y="571480"/>
            <a:ext cx="1643062" cy="1500187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Собств.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643306" y="1857364"/>
            <a:ext cx="2286000" cy="2143125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3000364" y="3786190"/>
            <a:ext cx="3571875" cy="285750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Имя  </a:t>
            </a:r>
            <a:r>
              <a:rPr lang="ru-RU" sz="23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существительное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3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называет предметы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Кто? Что?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357688" y="2071688"/>
            <a:ext cx="857250" cy="500062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002060"/>
                </a:solidFill>
              </a:rPr>
              <a:t>ж.р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429125" y="2571750"/>
            <a:ext cx="788988" cy="500063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002060"/>
                </a:solidFill>
              </a:rPr>
              <a:t>м.р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429125" y="3143250"/>
            <a:ext cx="714375" cy="500063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002060"/>
                </a:solidFill>
              </a:rPr>
              <a:t>с.р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Трапеция 8"/>
          <p:cNvSpPr/>
          <p:nvPr/>
        </p:nvSpPr>
        <p:spPr>
          <a:xfrm>
            <a:off x="4143372" y="142852"/>
            <a:ext cx="1285875" cy="642938"/>
          </a:xfrm>
          <a:prstGeom prst="trapezoid">
            <a:avLst/>
          </a:prstGeom>
          <a:gradFill flip="none"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Нариц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0" name="Овал 9"/>
          <p:cNvSpPr/>
          <p:nvPr/>
        </p:nvSpPr>
        <p:spPr>
          <a:xfrm>
            <a:off x="4286250" y="1071563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857750" y="1071563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 flipV="1">
            <a:off x="4286250" y="1143000"/>
            <a:ext cx="142875" cy="1428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 flipV="1">
            <a:off x="4857750" y="1143000"/>
            <a:ext cx="142875" cy="1428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 rot="14913302">
            <a:off x="4352132" y="1143794"/>
            <a:ext cx="285750" cy="64293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Месяц 14"/>
          <p:cNvSpPr/>
          <p:nvPr/>
        </p:nvSpPr>
        <p:spPr>
          <a:xfrm rot="-5340000">
            <a:off x="4609306" y="1539082"/>
            <a:ext cx="214313" cy="285750"/>
          </a:xfrm>
          <a:prstGeom prst="mo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857488" y="2071678"/>
            <a:ext cx="1214438" cy="1071562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002060"/>
                </a:solidFill>
              </a:rPr>
              <a:t>одуш</a:t>
            </a:r>
            <a:r>
              <a:rPr lang="ru-RU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7" name="Овал 16"/>
          <p:cNvSpPr/>
          <p:nvPr/>
        </p:nvSpPr>
        <p:spPr>
          <a:xfrm>
            <a:off x="5357818" y="2000240"/>
            <a:ext cx="1214437" cy="1071563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002060"/>
                </a:solidFill>
              </a:rPr>
              <a:t>неод</a:t>
            </a:r>
            <a:r>
              <a:rPr lang="ru-RU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8" name="Овал 17"/>
          <p:cNvSpPr/>
          <p:nvPr/>
        </p:nvSpPr>
        <p:spPr>
          <a:xfrm>
            <a:off x="2714612" y="5857892"/>
            <a:ext cx="1357313" cy="714375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Ед.ч.</a:t>
            </a:r>
          </a:p>
        </p:txBody>
      </p:sp>
      <p:sp>
        <p:nvSpPr>
          <p:cNvPr id="19" name="Овал 18"/>
          <p:cNvSpPr/>
          <p:nvPr/>
        </p:nvSpPr>
        <p:spPr>
          <a:xfrm>
            <a:off x="5572132" y="5857892"/>
            <a:ext cx="1357312" cy="714375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Мн.ч.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3050" y="338138"/>
            <a:ext cx="8870950" cy="651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357290" y="785794"/>
            <a:ext cx="6569427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cap="all" dirty="0" err="1">
                <a:ln w="38100">
                  <a:solidFill>
                    <a:srgbClr val="000050"/>
                  </a:solidFill>
                </a:ln>
                <a:solidFill>
                  <a:schemeClr val="accent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Физминутка</a:t>
            </a:r>
            <a:endParaRPr lang="ru-RU" sz="8000" b="1" cap="all" dirty="0">
              <a:ln w="38100">
                <a:solidFill>
                  <a:srgbClr val="000050"/>
                </a:solidFill>
              </a:ln>
              <a:solidFill>
                <a:schemeClr val="accent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</p:txBody>
      </p:sp>
      <p:pic>
        <p:nvPicPr>
          <p:cNvPr id="5" name="Кабы не было зимы+ (Балаган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00338" y="2349500"/>
            <a:ext cx="42672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1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1588"/>
            <a:ext cx="9144000" cy="68595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>
                <a:latin typeface="Arial" charset="0"/>
              </a:rPr>
              <a:t>Проверьте</a:t>
            </a:r>
            <a:br>
              <a:rPr lang="ru-RU" sz="4000" smtClean="0">
                <a:latin typeface="Arial" charset="0"/>
              </a:rPr>
            </a:br>
            <a:endParaRPr lang="ru-RU" sz="4000" smtClean="0">
              <a:latin typeface="Arial" charset="0"/>
            </a:endParaRPr>
          </a:p>
        </p:txBody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Снеговика (В.п)</a:t>
            </a:r>
          </a:p>
          <a:p>
            <a:r>
              <a:rPr lang="ru-RU" smtClean="0">
                <a:latin typeface="Arial" charset="0"/>
              </a:rPr>
              <a:t>Снеговик (И.п)</a:t>
            </a:r>
          </a:p>
          <a:p>
            <a:r>
              <a:rPr lang="ru-RU" smtClean="0">
                <a:latin typeface="Arial" charset="0"/>
              </a:rPr>
              <a:t>Снеговику (Д.п)</a:t>
            </a:r>
          </a:p>
          <a:p>
            <a:r>
              <a:rPr lang="ru-RU" smtClean="0">
                <a:latin typeface="Arial" charset="0"/>
              </a:rPr>
              <a:t>Снеговика (Р.п)</a:t>
            </a:r>
          </a:p>
          <a:p>
            <a:r>
              <a:rPr lang="ru-RU" smtClean="0">
                <a:latin typeface="Arial" charset="0"/>
              </a:rPr>
              <a:t>Снеговиком (Т.п)</a:t>
            </a:r>
          </a:p>
          <a:p>
            <a:r>
              <a:rPr lang="ru-RU" smtClean="0">
                <a:latin typeface="Arial" charset="0"/>
              </a:rPr>
              <a:t>О снеговике (П.п)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95263"/>
            <a:ext cx="8870950" cy="651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00034" y="1571612"/>
            <a:ext cx="7892353" cy="255454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 prstMaterial="softEdge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7620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+mn-lt"/>
                <a:cs typeface="+mn-cs"/>
              </a:rPr>
              <a:t>Имя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7620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+mn-lt"/>
                <a:cs typeface="+mn-cs"/>
              </a:rPr>
              <a:t>существительное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Oval 3"/>
          <p:cNvSpPr>
            <a:spLocks noChangeArrowheads="1"/>
          </p:cNvSpPr>
          <p:nvPr/>
        </p:nvSpPr>
        <p:spPr bwMode="auto">
          <a:xfrm>
            <a:off x="4787900" y="1989138"/>
            <a:ext cx="1871663" cy="180022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4" name="AutoShape 4"/>
          <p:cNvSpPr>
            <a:spLocks noChangeArrowheads="1"/>
          </p:cNvSpPr>
          <p:nvPr/>
        </p:nvSpPr>
        <p:spPr bwMode="auto">
          <a:xfrm rot="5005759">
            <a:off x="6384132" y="2624931"/>
            <a:ext cx="471488" cy="3524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5" name="AutoShape 6"/>
          <p:cNvSpPr>
            <a:spLocks noChangeArrowheads="1"/>
          </p:cNvSpPr>
          <p:nvPr/>
        </p:nvSpPr>
        <p:spPr bwMode="auto">
          <a:xfrm rot="-5181511">
            <a:off x="4583113" y="2697163"/>
            <a:ext cx="471487" cy="3508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6" name="WordArt 7"/>
          <p:cNvSpPr>
            <a:spLocks noChangeArrowheads="1" noChangeShapeType="1" noTextEdit="1"/>
          </p:cNvSpPr>
          <p:nvPr/>
        </p:nvSpPr>
        <p:spPr bwMode="auto">
          <a:xfrm>
            <a:off x="3635375" y="2349500"/>
            <a:ext cx="287338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!</a:t>
            </a:r>
          </a:p>
        </p:txBody>
      </p:sp>
      <p:sp>
        <p:nvSpPr>
          <p:cNvPr id="33797" name="WordArt 8"/>
          <p:cNvSpPr>
            <a:spLocks noChangeArrowheads="1" noChangeShapeType="1" noTextEdit="1"/>
          </p:cNvSpPr>
          <p:nvPr/>
        </p:nvSpPr>
        <p:spPr bwMode="auto">
          <a:xfrm>
            <a:off x="2268538" y="2276475"/>
            <a:ext cx="503237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?</a:t>
            </a:r>
          </a:p>
        </p:txBody>
      </p:sp>
      <p:sp>
        <p:nvSpPr>
          <p:cNvPr id="33798" name="AutoShape 10"/>
          <p:cNvSpPr>
            <a:spLocks noChangeArrowheads="1"/>
          </p:cNvSpPr>
          <p:nvPr/>
        </p:nvSpPr>
        <p:spPr bwMode="auto">
          <a:xfrm rot="-5586288">
            <a:off x="2032795" y="3888581"/>
            <a:ext cx="627062" cy="1152525"/>
          </a:xfrm>
          <a:prstGeom prst="moon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9" name="AutoShape 11"/>
          <p:cNvSpPr>
            <a:spLocks noChangeArrowheads="1"/>
          </p:cNvSpPr>
          <p:nvPr/>
        </p:nvSpPr>
        <p:spPr bwMode="auto">
          <a:xfrm rot="16013712" flipV="1">
            <a:off x="4321175" y="3679826"/>
            <a:ext cx="287337" cy="1655762"/>
          </a:xfrm>
          <a:prstGeom prst="moon">
            <a:avLst>
              <a:gd name="adj" fmla="val 22551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0" y="1125538"/>
            <a:ext cx="8632825" cy="4748212"/>
            <a:chOff x="0" y="1071"/>
            <a:chExt cx="5438" cy="2991"/>
          </a:xfrm>
        </p:grpSpPr>
        <p:pic>
          <p:nvPicPr>
            <p:cNvPr id="34831" name="Picture 15" descr="1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67" y="1071"/>
              <a:ext cx="4871" cy="2267"/>
            </a:xfrm>
            <a:prstGeom prst="rect">
              <a:avLst/>
            </a:prstGeom>
            <a:noFill/>
            <a:ln w="38100">
              <a:solidFill>
                <a:srgbClr val="99CCFF"/>
              </a:solidFill>
              <a:miter lim="800000"/>
              <a:headEnd/>
              <a:tailEnd/>
            </a:ln>
          </p:spPr>
        </p:pic>
        <p:pic>
          <p:nvPicPr>
            <p:cNvPr id="34832" name="Picture 17" descr="Копия 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1344"/>
              <a:ext cx="2022" cy="2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4818" name="Picture 4" descr="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84213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5" descr="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59788" y="0"/>
            <a:ext cx="684212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6" descr="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173788"/>
            <a:ext cx="684213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7" descr="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59788" y="6173788"/>
            <a:ext cx="68421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18" descr="94eaad9d7cce53c9d73652c8f7f832e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87675" y="220503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19" descr="94eaad9d7cce53c9d73652c8f7f832e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2708275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20" descr="94eaad9d7cce53c9d73652c8f7f832e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43213" y="333375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Picture 21" descr="94eaad9d7cce53c9d73652c8f7f832e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888" y="26035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6" name="Picture 22" descr="94eaad9d7cce53c9d73652c8f7f832e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7988" y="1268413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7" name="Picture 23" descr="94eaad9d7cce53c9d73652c8f7f832e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1550" y="836613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8" name="Picture 24" descr="94eaad9d7cce53c9d73652c8f7f832e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95738" y="371633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9" name="Picture 25" descr="94eaad9d7cce53c9d73652c8f7f832e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836613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0" name="Picture 26" descr="94eaad9d7cce53c9d73652c8f7f832e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9925" y="220503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>
          <a:xfrm>
            <a:off x="323850" y="260350"/>
            <a:ext cx="8229600" cy="1143000"/>
          </a:xfrm>
        </p:spPr>
        <p:txBody>
          <a:bodyPr/>
          <a:lstStyle/>
          <a:p>
            <a:r>
              <a:rPr lang="ru-RU" sz="3600" smtClean="0">
                <a:latin typeface="Arial" charset="0"/>
              </a:rPr>
              <a:t>Словарная  работа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>
                <a:latin typeface="Arial" charset="0"/>
              </a:rPr>
              <a:t>З . ма                                         вет . р</a:t>
            </a:r>
          </a:p>
          <a:p>
            <a:pPr>
              <a:buFont typeface="Arial" charset="0"/>
              <a:buNone/>
            </a:pPr>
            <a:endParaRPr lang="ru-RU" smtClean="0">
              <a:latin typeface="Arial" charset="0"/>
            </a:endParaRPr>
          </a:p>
          <a:p>
            <a:pPr>
              <a:buFont typeface="Arial" charset="0"/>
              <a:buNone/>
            </a:pPr>
            <a:r>
              <a:rPr lang="ru-RU" smtClean="0">
                <a:latin typeface="Arial" charset="0"/>
              </a:rPr>
              <a:t>яг . да                                       р . бята  </a:t>
            </a:r>
          </a:p>
          <a:p>
            <a:pPr>
              <a:buFont typeface="Arial" charset="0"/>
              <a:buNone/>
            </a:pPr>
            <a:endParaRPr lang="ru-RU" smtClean="0">
              <a:latin typeface="Arial" charset="0"/>
            </a:endParaRPr>
          </a:p>
          <a:p>
            <a:pPr>
              <a:buFont typeface="Arial" charset="0"/>
              <a:buNone/>
            </a:pPr>
            <a:r>
              <a:rPr lang="ru-RU" smtClean="0">
                <a:latin typeface="Arial" charset="0"/>
              </a:rPr>
              <a:t>к . ньки                                       м . роз</a:t>
            </a:r>
          </a:p>
          <a:p>
            <a:pPr>
              <a:buFont typeface="Arial" charset="0"/>
              <a:buNone/>
            </a:pPr>
            <a:endParaRPr lang="ru-RU" smtClean="0">
              <a:latin typeface="Arial" charset="0"/>
            </a:endParaRPr>
          </a:p>
          <a:p>
            <a:pPr>
              <a:buFont typeface="Arial" charset="0"/>
              <a:buNone/>
            </a:pPr>
            <a:r>
              <a:rPr lang="ru-RU" smtClean="0">
                <a:latin typeface="Arial" charset="0"/>
              </a:rPr>
              <a:t>д . кабрь                                    сн . жинка</a:t>
            </a:r>
          </a:p>
          <a:p>
            <a:pPr>
              <a:buFont typeface="Arial" charset="0"/>
              <a:buNone/>
            </a:pPr>
            <a:endParaRPr lang="ru-RU" smtClean="0">
              <a:latin typeface="Arial" charset="0"/>
            </a:endParaRPr>
          </a:p>
          <a:p>
            <a:pPr>
              <a:buFont typeface="Arial" charset="0"/>
              <a:buNone/>
            </a:pPr>
            <a:endParaRPr lang="ru-RU" smtClean="0">
              <a:latin typeface="Arial" charset="0"/>
            </a:endParaRPr>
          </a:p>
        </p:txBody>
      </p:sp>
      <p:pic>
        <p:nvPicPr>
          <p:cNvPr id="16387" name="Рисунок 1" descr="69273e1aeba6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2051050" y="1628775"/>
            <a:ext cx="4392613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>
                <a:latin typeface="Arial" charset="0"/>
              </a:rPr>
              <a:t>Словарная работа</a:t>
            </a:r>
          </a:p>
        </p:txBody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З</a:t>
            </a:r>
            <a:r>
              <a:rPr lang="ru-RU" smtClean="0">
                <a:solidFill>
                  <a:srgbClr val="FF0000"/>
                </a:solidFill>
                <a:latin typeface="Arial" charset="0"/>
              </a:rPr>
              <a:t>и</a:t>
            </a:r>
            <a:r>
              <a:rPr lang="ru-RU" smtClean="0">
                <a:latin typeface="Arial" charset="0"/>
              </a:rPr>
              <a:t>ма                                        вет</a:t>
            </a:r>
            <a:r>
              <a:rPr lang="ru-RU" smtClean="0">
                <a:solidFill>
                  <a:srgbClr val="FF0000"/>
                </a:solidFill>
                <a:latin typeface="Arial" charset="0"/>
              </a:rPr>
              <a:t>е</a:t>
            </a:r>
            <a:r>
              <a:rPr lang="ru-RU" smtClean="0">
                <a:latin typeface="Arial" charset="0"/>
              </a:rPr>
              <a:t>р</a:t>
            </a:r>
          </a:p>
          <a:p>
            <a:endParaRPr lang="ru-RU" smtClean="0">
              <a:latin typeface="Arial" charset="0"/>
            </a:endParaRPr>
          </a:p>
          <a:p>
            <a:r>
              <a:rPr lang="ru-RU" smtClean="0">
                <a:latin typeface="Arial" charset="0"/>
              </a:rPr>
              <a:t>яг</a:t>
            </a:r>
            <a:r>
              <a:rPr lang="ru-RU" smtClean="0">
                <a:solidFill>
                  <a:srgbClr val="FF0000"/>
                </a:solidFill>
                <a:latin typeface="Arial" charset="0"/>
              </a:rPr>
              <a:t>о</a:t>
            </a:r>
            <a:r>
              <a:rPr lang="ru-RU" smtClean="0">
                <a:latin typeface="Arial" charset="0"/>
              </a:rPr>
              <a:t>да                                       р</a:t>
            </a:r>
            <a:r>
              <a:rPr lang="ru-RU" smtClean="0">
                <a:solidFill>
                  <a:srgbClr val="FF0000"/>
                </a:solidFill>
                <a:latin typeface="Arial" charset="0"/>
              </a:rPr>
              <a:t>е</a:t>
            </a:r>
            <a:r>
              <a:rPr lang="ru-RU" smtClean="0">
                <a:latin typeface="Arial" charset="0"/>
              </a:rPr>
              <a:t>бята </a:t>
            </a:r>
          </a:p>
          <a:p>
            <a:pPr>
              <a:buFont typeface="Arial" charset="0"/>
              <a:buNone/>
            </a:pPr>
            <a:r>
              <a:rPr lang="ru-RU" smtClean="0">
                <a:latin typeface="Arial" charset="0"/>
              </a:rPr>
              <a:t>                         </a:t>
            </a:r>
          </a:p>
          <a:p>
            <a:r>
              <a:rPr lang="ru-RU" smtClean="0">
                <a:latin typeface="Arial" charset="0"/>
              </a:rPr>
              <a:t>к</a:t>
            </a:r>
            <a:r>
              <a:rPr lang="ru-RU" smtClean="0">
                <a:solidFill>
                  <a:srgbClr val="FF0000"/>
                </a:solidFill>
                <a:latin typeface="Arial" charset="0"/>
              </a:rPr>
              <a:t>о</a:t>
            </a:r>
            <a:r>
              <a:rPr lang="ru-RU" smtClean="0">
                <a:latin typeface="Arial" charset="0"/>
              </a:rPr>
              <a:t>ньки                                     м</a:t>
            </a:r>
            <a:r>
              <a:rPr lang="ru-RU" smtClean="0">
                <a:solidFill>
                  <a:srgbClr val="FF0000"/>
                </a:solidFill>
                <a:latin typeface="Arial" charset="0"/>
              </a:rPr>
              <a:t>о</a:t>
            </a:r>
            <a:r>
              <a:rPr lang="ru-RU" smtClean="0">
                <a:latin typeface="Arial" charset="0"/>
              </a:rPr>
              <a:t>роз  </a:t>
            </a:r>
          </a:p>
          <a:p>
            <a:pPr>
              <a:buFont typeface="Arial" charset="0"/>
              <a:buNone/>
            </a:pPr>
            <a:r>
              <a:rPr lang="ru-RU" smtClean="0">
                <a:latin typeface="Arial" charset="0"/>
              </a:rPr>
              <a:t>     </a:t>
            </a:r>
          </a:p>
          <a:p>
            <a:r>
              <a:rPr lang="ru-RU" smtClean="0">
                <a:latin typeface="Arial" charset="0"/>
              </a:rPr>
              <a:t>д</a:t>
            </a:r>
            <a:r>
              <a:rPr lang="ru-RU" smtClean="0">
                <a:solidFill>
                  <a:srgbClr val="FF0000"/>
                </a:solidFill>
                <a:latin typeface="Arial" charset="0"/>
              </a:rPr>
              <a:t>е</a:t>
            </a:r>
            <a:r>
              <a:rPr lang="ru-RU" smtClean="0">
                <a:latin typeface="Arial" charset="0"/>
              </a:rPr>
              <a:t>кабрь                                  сн</a:t>
            </a:r>
            <a:r>
              <a:rPr lang="ru-RU" smtClean="0">
                <a:solidFill>
                  <a:srgbClr val="FF0000"/>
                </a:solidFill>
                <a:latin typeface="Arial" charset="0"/>
              </a:rPr>
              <a:t>е</a:t>
            </a:r>
            <a:r>
              <a:rPr lang="ru-RU" smtClean="0">
                <a:latin typeface="Arial" charset="0"/>
              </a:rPr>
              <a:t>жинка </a:t>
            </a:r>
          </a:p>
          <a:p>
            <a:endParaRPr lang="ru-RU" smtClean="0">
              <a:latin typeface="Arial" charset="0"/>
            </a:endParaRPr>
          </a:p>
          <a:p>
            <a:endParaRPr lang="ru-RU" smtClean="0">
              <a:latin typeface="Arial" charset="0"/>
            </a:endParaRPr>
          </a:p>
        </p:txBody>
      </p:sp>
      <p:pic>
        <p:nvPicPr>
          <p:cNvPr id="17411" name="Рисунок 1" descr="69273e1aeba6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2051050" y="1628775"/>
            <a:ext cx="4392613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95263"/>
            <a:ext cx="8870950" cy="651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вал 3"/>
          <p:cNvSpPr/>
          <p:nvPr/>
        </p:nvSpPr>
        <p:spPr>
          <a:xfrm>
            <a:off x="3643313" y="642938"/>
            <a:ext cx="1643062" cy="1500187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3286116" y="2071678"/>
            <a:ext cx="2286000" cy="2143125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571736" y="3786190"/>
            <a:ext cx="3571875" cy="285750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786313" y="6000750"/>
            <a:ext cx="1357312" cy="714375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286000" y="6000750"/>
            <a:ext cx="1357313" cy="714375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072066" y="1857364"/>
            <a:ext cx="1214437" cy="1071563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571750" y="1785938"/>
            <a:ext cx="1214438" cy="1071562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>
          <a:xfrm rot="14913302">
            <a:off x="4066382" y="1286669"/>
            <a:ext cx="285750" cy="64293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929063" y="1143000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572000" y="1143000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572000" y="1214438"/>
            <a:ext cx="142875" cy="1428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 flipV="1">
            <a:off x="3929063" y="1214438"/>
            <a:ext cx="142875" cy="1428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Месяц 15"/>
          <p:cNvSpPr/>
          <p:nvPr/>
        </p:nvSpPr>
        <p:spPr>
          <a:xfrm rot="-5340000">
            <a:off x="4285456" y="1713707"/>
            <a:ext cx="214313" cy="285750"/>
          </a:xfrm>
          <a:prstGeom prst="mo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Трапеция 16"/>
          <p:cNvSpPr/>
          <p:nvPr/>
        </p:nvSpPr>
        <p:spPr>
          <a:xfrm>
            <a:off x="3786188" y="142875"/>
            <a:ext cx="1285875" cy="642938"/>
          </a:xfrm>
          <a:prstGeom prst="trapezoid">
            <a:avLst/>
          </a:prstGeom>
          <a:gradFill flip="none"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000500" y="2143125"/>
            <a:ext cx="857250" cy="500063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998913" y="2738438"/>
            <a:ext cx="788987" cy="500062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071938" y="3286125"/>
            <a:ext cx="714375" cy="500063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95263"/>
            <a:ext cx="8870950" cy="651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-292134" y="1301735"/>
            <a:ext cx="9429784" cy="42473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381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Метель, ледяное,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381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каток, снежный,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381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прокатимся, иней,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381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морозная, шуба,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381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горка, замёрз.</a:t>
            </a:r>
            <a:r>
              <a:rPr lang="ru-RU" sz="5400" b="1" dirty="0">
                <a:ln w="381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95263"/>
            <a:ext cx="8870950" cy="651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3000375" y="3643313"/>
            <a:ext cx="3571875" cy="28575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Имя  </a:t>
            </a:r>
            <a:r>
              <a:rPr lang="ru-RU" sz="23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существительное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3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называет предметы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Кто? Что?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95263"/>
            <a:ext cx="8870950" cy="651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Рисунок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2928938"/>
            <a:ext cx="18002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Рисунок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5" y="3143250"/>
            <a:ext cx="201612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1285860"/>
            <a:ext cx="2500330" cy="1944216"/>
          </a:xfrm>
          <a:prstGeom prst="rect">
            <a:avLst/>
          </a:prstGeom>
          <a:noFill/>
          <a:ln w="47625"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circle">
                <a:fillToRect t="100000" r="100000"/>
              </a:path>
              <a:tileRect l="-100000" b="-100000"/>
            </a:gra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95263"/>
            <a:ext cx="8870950" cy="651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вал 3"/>
          <p:cNvSpPr/>
          <p:nvPr/>
        </p:nvSpPr>
        <p:spPr>
          <a:xfrm>
            <a:off x="3571868" y="1857364"/>
            <a:ext cx="2286000" cy="2143125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t="100000" r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3000364" y="3643314"/>
            <a:ext cx="3571875" cy="285750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t="100000" r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Имя  </a:t>
            </a:r>
            <a:r>
              <a:rPr lang="ru-RU" sz="23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существительное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3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называет предметы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Кто? Что?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286250" y="2143125"/>
            <a:ext cx="857250" cy="500063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7030A0"/>
                </a:solidFill>
              </a:rPr>
              <a:t>ж.р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357688" y="2643188"/>
            <a:ext cx="788987" cy="500062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7030A0"/>
                </a:solidFill>
              </a:rPr>
              <a:t>м.р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429125" y="3143250"/>
            <a:ext cx="714375" cy="500063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7030A0"/>
                </a:solidFill>
              </a:rPr>
              <a:t>с.р</a:t>
            </a:r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1280</TotalTime>
  <Words>145</Words>
  <Application>Microsoft Office PowerPoint</Application>
  <PresentationFormat>Экран (4:3)</PresentationFormat>
  <Paragraphs>105</Paragraphs>
  <Slides>21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Comic Sans MS</vt:lpstr>
      <vt:lpstr>Times New Roman</vt:lpstr>
      <vt:lpstr>Тема Office</vt:lpstr>
      <vt:lpstr>Слайд 1</vt:lpstr>
      <vt:lpstr>Слайд 2</vt:lpstr>
      <vt:lpstr>Словарная  работа</vt:lpstr>
      <vt:lpstr>Словарная работа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Игра «Четвёртый лишний»</vt:lpstr>
      <vt:lpstr>Слайд 16</vt:lpstr>
      <vt:lpstr>Слайд 17</vt:lpstr>
      <vt:lpstr>Слайд 18</vt:lpstr>
      <vt:lpstr>Проверьте 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Пользователь</cp:lastModifiedBy>
  <cp:revision>146</cp:revision>
  <dcterms:created xsi:type="dcterms:W3CDTF">2011-01-15T13:31:52Z</dcterms:created>
  <dcterms:modified xsi:type="dcterms:W3CDTF">2016-12-17T11:34:03Z</dcterms:modified>
</cp:coreProperties>
</file>