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3"/>
  </p:notesMasterIdLst>
  <p:sldIdLst>
    <p:sldId id="268" r:id="rId2"/>
    <p:sldId id="258" r:id="rId3"/>
    <p:sldId id="257" r:id="rId4"/>
    <p:sldId id="259" r:id="rId5"/>
    <p:sldId id="260" r:id="rId6"/>
    <p:sldId id="261" r:id="rId7"/>
    <p:sldId id="266" r:id="rId8"/>
    <p:sldId id="269" r:id="rId9"/>
    <p:sldId id="271" r:id="rId10"/>
    <p:sldId id="274" r:id="rId11"/>
    <p:sldId id="285" r:id="rId12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F0000"/>
    <a:srgbClr val="5FB6BD"/>
    <a:srgbClr val="D3EBED"/>
    <a:srgbClr val="3F9197"/>
    <a:srgbClr val="A8A8E2"/>
    <a:srgbClr val="33CC33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4.wmf"/><Relationship Id="rId1" Type="http://schemas.openxmlformats.org/officeDocument/2006/relationships/image" Target="../media/image7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2AB57A6-97AC-4B18-BAD9-CB26357CAB78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1826D62-DEF0-4C18-9A61-FBDB1AED85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7975AD-C93C-40A5-A667-4666A60FFE8D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E9EE82-D0CC-4B3C-A21F-2B2E66D864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76B3E0-3DF7-4319-A5BA-213B3A19A108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A7D1E2-0A12-4020-AB62-E88C7D6829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A230E0-A570-495A-9976-2972D9EDC878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1995C-D1DC-43E2-8B65-07AC7152A0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AEE247-3A69-45D4-8728-1DA50E7378AA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8EB264-6506-4A6C-BAF9-B227BDF98E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0B0021-3BCC-4499-B160-0F6D9481FDFD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10517D-5BE2-411B-81D5-E63A69CB97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6AEAE8-0257-4DDE-8BC5-0E5BCB969259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5CC3C4-97B4-4AB5-84EC-A7FF858B85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23E445-EF5F-4874-80E5-3F0B1C982BD9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6A1E79-FB20-4043-BA8F-57C6E7320E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5D1C20-77ED-40E0-86BF-4216E978DB70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46A409-054B-443B-A01A-F42D272DC8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7406AA-7457-420D-8F5D-28253CF1F6B0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2C48CC-A3B1-4DC8-9618-E1CD6EE428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8A98A7-1428-4A8C-B7E1-77D182B2BA0C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F0EC65-A204-408D-9E09-6C3FC445EB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BFE018-9820-4899-92A8-C9A9DBAA04E9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E0271C-298F-40D2-A095-8EF657ED2D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E9B2B-EC38-4AB2-BFDF-D2471349178C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8BEB4-417D-43FE-884F-FC9A3C53D9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75C71BF2-3F6B-4C35-BBF3-87D8CC9B600E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481EC500-FB47-440C-8D4F-EEAC143FFF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</p:sldLayoutIdLst>
  <p:transition>
    <p:pull dir="r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10" Type="http://schemas.openxmlformats.org/officeDocument/2006/relationships/oleObject" Target="../embeddings/oleObject12.bin"/><Relationship Id="rId4" Type="http://schemas.openxmlformats.org/officeDocument/2006/relationships/oleObject" Target="../embeddings/oleObject6.bin"/><Relationship Id="rId9" Type="http://schemas.openxmlformats.org/officeDocument/2006/relationships/oleObject" Target="../embeddings/oleObject11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2852738"/>
            <a:ext cx="7643812" cy="1871662"/>
          </a:xfrm>
        </p:spPr>
        <p:txBody>
          <a:bodyPr/>
          <a:lstStyle/>
          <a:p>
            <a:pPr eaLnBrk="1" hangingPunct="1"/>
            <a:r>
              <a:rPr lang="ru-RU" sz="9600" b="1" i="1" smtClean="0">
                <a:latin typeface="Times New Roman" pitchFamily="18" charset="0"/>
              </a:rPr>
              <a:t>Блиц - опрос</a:t>
            </a:r>
          </a:p>
        </p:txBody>
      </p:sp>
      <p:pic>
        <p:nvPicPr>
          <p:cNvPr id="34822" name="Picture 6" descr="4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88" y="428625"/>
            <a:ext cx="2951162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eaLnBrk="1" hangingPunct="1"/>
            <a:r>
              <a:rPr lang="ru-RU" sz="5400" b="1" i="1" smtClean="0"/>
              <a:t>Ответы</a:t>
            </a:r>
          </a:p>
        </p:txBody>
      </p:sp>
      <p:sp>
        <p:nvSpPr>
          <p:cNvPr id="3083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827088" y="1052513"/>
            <a:ext cx="3668712" cy="580548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i="1" smtClean="0">
                <a:solidFill>
                  <a:srgbClr val="CC3300"/>
                </a:solidFill>
              </a:rPr>
              <a:t>    Вариант1</a:t>
            </a:r>
            <a:endParaRPr lang="ru-RU" sz="900" b="1" i="1" smtClean="0">
              <a:solidFill>
                <a:srgbClr val="CC3300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1…прилежащего катета к гипотенузе;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000" b="1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2…противолежащего катета к прилежащему;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000" b="1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3.</a:t>
            </a:r>
            <a:r>
              <a:rPr lang="en-US" sz="2000" b="1" smtClean="0"/>
              <a:t> cos60</a:t>
            </a:r>
            <a:r>
              <a:rPr lang="en-US" sz="2000" b="1" smtClean="0">
                <a:cs typeface="Arial" charset="0"/>
              </a:rPr>
              <a:t>°=1/2</a:t>
            </a:r>
            <a:r>
              <a:rPr lang="ru-RU" sz="2000" b="1" smtClean="0">
                <a:cs typeface="Arial" charset="0"/>
              </a:rPr>
              <a:t>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000" b="1" smtClean="0">
              <a:cs typeface="Arial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>
                <a:cs typeface="Arial" charset="0"/>
              </a:rPr>
              <a:t>4.</a:t>
            </a:r>
            <a:r>
              <a:rPr lang="en-US" sz="2000" b="1" smtClean="0">
                <a:cs typeface="Arial" charset="0"/>
              </a:rPr>
              <a:t> sin</a:t>
            </a:r>
            <a:r>
              <a:rPr lang="en-US" sz="2000" b="1" baseline="30000" smtClean="0">
                <a:cs typeface="Arial" charset="0"/>
              </a:rPr>
              <a:t>2</a:t>
            </a:r>
            <a:r>
              <a:rPr lang="en-US" sz="2000" b="1" smtClean="0">
                <a:cs typeface="Arial" charset="0"/>
              </a:rPr>
              <a:t>A + cos</a:t>
            </a:r>
            <a:r>
              <a:rPr lang="en-US" sz="2000" b="1" baseline="30000" smtClean="0">
                <a:cs typeface="Arial" charset="0"/>
              </a:rPr>
              <a:t>2</a:t>
            </a:r>
            <a:r>
              <a:rPr lang="en-US" sz="2000" b="1" smtClean="0">
                <a:cs typeface="Arial" charset="0"/>
              </a:rPr>
              <a:t>A = 1</a:t>
            </a:r>
            <a:r>
              <a:rPr lang="ru-RU" sz="2000" b="1" smtClean="0">
                <a:cs typeface="Arial" charset="0"/>
              </a:rPr>
              <a:t>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000" b="1" smtClean="0">
              <a:cs typeface="Arial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000" b="1" smtClean="0">
              <a:cs typeface="Arial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>
                <a:cs typeface="Arial" charset="0"/>
              </a:rPr>
              <a:t>5. Нет;               6.      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000" b="1" smtClean="0">
              <a:cs typeface="Arial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000" b="1" smtClean="0">
              <a:cs typeface="Arial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>
                <a:cs typeface="Arial" charset="0"/>
              </a:rPr>
              <a:t>7.                         </a:t>
            </a:r>
            <a:r>
              <a:rPr lang="ru-RU" sz="2000" b="1" smtClean="0"/>
              <a:t>8.</a:t>
            </a:r>
            <a:endParaRPr lang="en-US" sz="2000" b="1" smtClean="0"/>
          </a:p>
          <a:p>
            <a:pPr eaLnBrk="1" hangingPunct="1">
              <a:lnSpc>
                <a:spcPct val="80000"/>
              </a:lnSpc>
            </a:pPr>
            <a:endParaRPr lang="ru-RU" sz="2000" b="1" smtClean="0"/>
          </a:p>
        </p:txBody>
      </p:sp>
      <p:sp>
        <p:nvSpPr>
          <p:cNvPr id="3084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643438" y="1125538"/>
            <a:ext cx="4500562" cy="55435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i="1" smtClean="0">
                <a:solidFill>
                  <a:schemeClr val="accent2"/>
                </a:solidFill>
              </a:rPr>
              <a:t>   Вариант2</a:t>
            </a:r>
            <a:endParaRPr lang="en-US" sz="2000" b="1" i="1" smtClean="0">
              <a:solidFill>
                <a:schemeClr val="accent2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i="1" smtClean="0"/>
              <a:t>1…противолежащего катета к гипотенузе;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i="1" smtClean="0"/>
              <a:t>2…синусы, косинусы, тангенсы этих углов также равны;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000" b="1" i="1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i="1" smtClean="0"/>
              <a:t>3. </a:t>
            </a:r>
            <a:r>
              <a:rPr lang="en-US" sz="2000" b="1" i="1" smtClean="0"/>
              <a:t>sin45</a:t>
            </a:r>
            <a:r>
              <a:rPr lang="en-US" sz="2000" b="1" i="1" smtClean="0">
                <a:cs typeface="Arial" charset="0"/>
              </a:rPr>
              <a:t>°=</a:t>
            </a:r>
            <a:r>
              <a:rPr lang="ru-RU" sz="2000" b="1" i="1" smtClean="0">
                <a:cs typeface="Arial" charset="0"/>
              </a:rPr>
              <a:t>               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000" i="1" smtClean="0">
              <a:cs typeface="Arial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000" i="1" smtClean="0">
              <a:cs typeface="Arial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i="1" smtClean="0">
                <a:cs typeface="Arial" charset="0"/>
              </a:rPr>
              <a:t>4</a:t>
            </a:r>
            <a:r>
              <a:rPr lang="ru-RU" sz="2000" i="1" smtClean="0">
                <a:cs typeface="Arial" charset="0"/>
              </a:rPr>
              <a:t>.           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000" i="1" smtClean="0">
              <a:cs typeface="Arial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000" i="1" smtClean="0">
              <a:cs typeface="Arial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i="1" smtClean="0">
                <a:cs typeface="Arial" charset="0"/>
              </a:rPr>
              <a:t>5.</a:t>
            </a:r>
            <a:r>
              <a:rPr lang="ru-RU" sz="2000" i="1" smtClean="0">
                <a:cs typeface="Arial" charset="0"/>
              </a:rPr>
              <a:t> </a:t>
            </a:r>
            <a:r>
              <a:rPr lang="ru-RU" sz="2000" b="1" i="1" smtClean="0">
                <a:cs typeface="Arial" charset="0"/>
              </a:rPr>
              <a:t>равнобедренный;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000" i="1" smtClean="0">
              <a:cs typeface="Arial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i="1" smtClean="0">
                <a:cs typeface="Arial" charset="0"/>
              </a:rPr>
              <a:t>6.                              7.</a:t>
            </a:r>
            <a:r>
              <a:rPr lang="ru-RU" sz="2000" i="1" smtClean="0">
                <a:cs typeface="Arial" charset="0"/>
              </a:rPr>
              <a:t>                  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000" i="1" smtClean="0">
              <a:cs typeface="Arial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000" i="1" smtClean="0">
              <a:cs typeface="Arial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i="1" smtClean="0">
                <a:cs typeface="Arial" charset="0"/>
              </a:rPr>
              <a:t>                    </a:t>
            </a:r>
            <a:r>
              <a:rPr lang="ru-RU" sz="2000" b="1" i="1" smtClean="0">
                <a:cs typeface="Arial" charset="0"/>
              </a:rPr>
              <a:t>8.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000" i="1" smtClean="0">
              <a:cs typeface="Arial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000" i="1" smtClean="0">
              <a:cs typeface="Arial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000" b="1" i="1" smtClean="0">
              <a:cs typeface="Arial" charset="0"/>
            </a:endParaRPr>
          </a:p>
        </p:txBody>
      </p:sp>
      <p:sp>
        <p:nvSpPr>
          <p:cNvPr id="308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ru-RU"/>
          </a:p>
        </p:txBody>
      </p:sp>
      <p:graphicFrame>
        <p:nvGraphicFramePr>
          <p:cNvPr id="3074" name="Object 6"/>
          <p:cNvGraphicFramePr>
            <a:graphicFrameLocks noChangeAspect="1"/>
          </p:cNvGraphicFramePr>
          <p:nvPr/>
        </p:nvGraphicFramePr>
        <p:xfrm>
          <a:off x="3000375" y="4214813"/>
          <a:ext cx="895350" cy="928687"/>
        </p:xfrm>
        <a:graphic>
          <a:graphicData uri="http://schemas.openxmlformats.org/presentationml/2006/ole">
            <p:oleObj spid="_x0000_s3074" name="Формула" r:id="rId3" imgW="253890" imgH="431613" progId="Equation.3">
              <p:embed/>
            </p:oleObj>
          </a:graphicData>
        </a:graphic>
      </p:graphicFrame>
      <p:sp>
        <p:nvSpPr>
          <p:cNvPr id="3086" name="Rectangle 9"/>
          <p:cNvSpPr>
            <a:spLocks noChangeArrowheads="1"/>
          </p:cNvSpPr>
          <p:nvPr/>
        </p:nvSpPr>
        <p:spPr bwMode="auto">
          <a:xfrm>
            <a:off x="0" y="40052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ru-RU"/>
          </a:p>
        </p:txBody>
      </p:sp>
      <p:graphicFrame>
        <p:nvGraphicFramePr>
          <p:cNvPr id="3075" name="Object 8"/>
          <p:cNvGraphicFramePr>
            <a:graphicFrameLocks noChangeAspect="1"/>
          </p:cNvGraphicFramePr>
          <p:nvPr/>
        </p:nvGraphicFramePr>
        <p:xfrm>
          <a:off x="5003800" y="5013325"/>
          <a:ext cx="996950" cy="1106488"/>
        </p:xfrm>
        <a:graphic>
          <a:graphicData uri="http://schemas.openxmlformats.org/presentationml/2006/ole">
            <p:oleObj spid="_x0000_s3075" name="Формула" r:id="rId4" imgW="253890" imgH="431613" progId="Equation.3">
              <p:embed/>
            </p:oleObj>
          </a:graphicData>
        </a:graphic>
      </p:graphicFrame>
      <p:sp>
        <p:nvSpPr>
          <p:cNvPr id="3087" name="Rectangle 11"/>
          <p:cNvSpPr>
            <a:spLocks noChangeArrowheads="1"/>
          </p:cNvSpPr>
          <p:nvPr/>
        </p:nvSpPr>
        <p:spPr bwMode="auto">
          <a:xfrm>
            <a:off x="-180975" y="48688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ru-RU"/>
          </a:p>
        </p:txBody>
      </p:sp>
      <p:graphicFrame>
        <p:nvGraphicFramePr>
          <p:cNvPr id="3076" name="Object 10"/>
          <p:cNvGraphicFramePr>
            <a:graphicFrameLocks noChangeAspect="1"/>
          </p:cNvGraphicFramePr>
          <p:nvPr/>
        </p:nvGraphicFramePr>
        <p:xfrm>
          <a:off x="5867400" y="2500313"/>
          <a:ext cx="1123950" cy="952500"/>
        </p:xfrm>
        <a:graphic>
          <a:graphicData uri="http://schemas.openxmlformats.org/presentationml/2006/ole">
            <p:oleObj spid="_x0000_s3076" name="Формула" r:id="rId5" imgW="266469" imgH="431425" progId="Equation.3">
              <p:embed/>
            </p:oleObj>
          </a:graphicData>
        </a:graphic>
      </p:graphicFrame>
      <p:sp>
        <p:nvSpPr>
          <p:cNvPr id="3088" name="Rectangle 13"/>
          <p:cNvSpPr>
            <a:spLocks noChangeArrowheads="1"/>
          </p:cNvSpPr>
          <p:nvPr/>
        </p:nvSpPr>
        <p:spPr bwMode="auto">
          <a:xfrm>
            <a:off x="0" y="3500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ru-RU"/>
          </a:p>
        </p:txBody>
      </p:sp>
      <p:graphicFrame>
        <p:nvGraphicFramePr>
          <p:cNvPr id="3077" name="Object 12"/>
          <p:cNvGraphicFramePr>
            <a:graphicFrameLocks noChangeAspect="1"/>
          </p:cNvGraphicFramePr>
          <p:nvPr/>
        </p:nvGraphicFramePr>
        <p:xfrm>
          <a:off x="1331913" y="5229225"/>
          <a:ext cx="668337" cy="1076325"/>
        </p:xfrm>
        <a:graphic>
          <a:graphicData uri="http://schemas.openxmlformats.org/presentationml/2006/ole">
            <p:oleObj spid="_x0000_s3077" name="Формула" r:id="rId6" imgW="266469" imgH="431425" progId="Equation.3">
              <p:embed/>
            </p:oleObj>
          </a:graphicData>
        </a:graphic>
      </p:graphicFrame>
      <p:sp>
        <p:nvSpPr>
          <p:cNvPr id="3089" name="Rectangle 15"/>
          <p:cNvSpPr>
            <a:spLocks noChangeArrowheads="1"/>
          </p:cNvSpPr>
          <p:nvPr/>
        </p:nvSpPr>
        <p:spPr bwMode="auto">
          <a:xfrm>
            <a:off x="1547813" y="2924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ru-RU"/>
          </a:p>
        </p:txBody>
      </p:sp>
      <p:graphicFrame>
        <p:nvGraphicFramePr>
          <p:cNvPr id="3078" name="Object 14"/>
          <p:cNvGraphicFramePr>
            <a:graphicFrameLocks noChangeAspect="1"/>
          </p:cNvGraphicFramePr>
          <p:nvPr/>
        </p:nvGraphicFramePr>
        <p:xfrm>
          <a:off x="7500938" y="5000625"/>
          <a:ext cx="1071562" cy="935038"/>
        </p:xfrm>
        <a:graphic>
          <a:graphicData uri="http://schemas.openxmlformats.org/presentationml/2006/ole">
            <p:oleObj spid="_x0000_s3078" name="Формула" r:id="rId7" imgW="266469" imgH="431425" progId="Equation.3">
              <p:embed/>
            </p:oleObj>
          </a:graphicData>
        </a:graphic>
      </p:graphicFrame>
      <p:sp>
        <p:nvSpPr>
          <p:cNvPr id="3090" name="Rectangle 17"/>
          <p:cNvSpPr>
            <a:spLocks noChangeArrowheads="1"/>
          </p:cNvSpPr>
          <p:nvPr/>
        </p:nvSpPr>
        <p:spPr bwMode="auto">
          <a:xfrm>
            <a:off x="539750" y="33575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ru-RU"/>
          </a:p>
        </p:txBody>
      </p:sp>
      <p:graphicFrame>
        <p:nvGraphicFramePr>
          <p:cNvPr id="3079" name="Object 16"/>
          <p:cNvGraphicFramePr>
            <a:graphicFrameLocks noChangeAspect="1"/>
          </p:cNvGraphicFramePr>
          <p:nvPr/>
        </p:nvGraphicFramePr>
        <p:xfrm>
          <a:off x="3276600" y="5214938"/>
          <a:ext cx="733425" cy="733425"/>
        </p:xfrm>
        <a:graphic>
          <a:graphicData uri="http://schemas.openxmlformats.org/presentationml/2006/ole">
            <p:oleObj spid="_x0000_s3079" name="Формула" r:id="rId8" imgW="228600" imgH="228600" progId="Equation.3">
              <p:embed/>
            </p:oleObj>
          </a:graphicData>
        </a:graphic>
      </p:graphicFrame>
      <p:sp>
        <p:nvSpPr>
          <p:cNvPr id="3091" name="Rectangle 19"/>
          <p:cNvSpPr>
            <a:spLocks noChangeArrowheads="1"/>
          </p:cNvSpPr>
          <p:nvPr/>
        </p:nvSpPr>
        <p:spPr bwMode="auto">
          <a:xfrm>
            <a:off x="0" y="299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ru-RU"/>
          </a:p>
        </p:txBody>
      </p:sp>
      <p:graphicFrame>
        <p:nvGraphicFramePr>
          <p:cNvPr id="3080" name="Object 18"/>
          <p:cNvGraphicFramePr>
            <a:graphicFrameLocks noChangeAspect="1"/>
          </p:cNvGraphicFramePr>
          <p:nvPr/>
        </p:nvGraphicFramePr>
        <p:xfrm>
          <a:off x="6357938" y="5500688"/>
          <a:ext cx="714375" cy="1192212"/>
        </p:xfrm>
        <a:graphic>
          <a:graphicData uri="http://schemas.openxmlformats.org/presentationml/2006/ole">
            <p:oleObj spid="_x0000_s3080" name="Формула" r:id="rId9" imgW="253890" imgH="431613" progId="Equation.3">
              <p:embed/>
            </p:oleObj>
          </a:graphicData>
        </a:graphic>
      </p:graphicFrame>
      <p:sp>
        <p:nvSpPr>
          <p:cNvPr id="3092" name="Rectangle 21"/>
          <p:cNvSpPr>
            <a:spLocks noChangeArrowheads="1"/>
          </p:cNvSpPr>
          <p:nvPr/>
        </p:nvSpPr>
        <p:spPr bwMode="auto">
          <a:xfrm>
            <a:off x="1476375" y="2852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ru-RU"/>
          </a:p>
        </p:txBody>
      </p:sp>
      <p:graphicFrame>
        <p:nvGraphicFramePr>
          <p:cNvPr id="3081" name="Object 20"/>
          <p:cNvGraphicFramePr>
            <a:graphicFrameLocks noChangeAspect="1"/>
          </p:cNvGraphicFramePr>
          <p:nvPr/>
        </p:nvGraphicFramePr>
        <p:xfrm>
          <a:off x="5003800" y="3357563"/>
          <a:ext cx="1997075" cy="1023937"/>
        </p:xfrm>
        <a:graphic>
          <a:graphicData uri="http://schemas.openxmlformats.org/presentationml/2006/ole">
            <p:oleObj spid="_x0000_s3081" name="Формула" r:id="rId10" imgW="761669" imgH="393529" progId="Equation.3">
              <p:embed/>
            </p:oleObj>
          </a:graphicData>
        </a:graphic>
      </p:graphicFrame>
      <p:sp>
        <p:nvSpPr>
          <p:cNvPr id="3093" name="Line 24"/>
          <p:cNvSpPr>
            <a:spLocks noChangeShapeType="1"/>
          </p:cNvSpPr>
          <p:nvPr/>
        </p:nvSpPr>
        <p:spPr bwMode="auto">
          <a:xfrm>
            <a:off x="4500563" y="1412875"/>
            <a:ext cx="0" cy="5040313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600" b="1" i="1" smtClean="0">
                <a:solidFill>
                  <a:srgbClr val="CC3300"/>
                </a:solidFill>
              </a:rPr>
              <a:t>Оценка</a:t>
            </a:r>
          </a:p>
        </p:txBody>
      </p:sp>
      <p:sp>
        <p:nvSpPr>
          <p:cNvPr id="26627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z="4400" b="1" i="1" smtClean="0">
                <a:solidFill>
                  <a:srgbClr val="CC3300"/>
                </a:solidFill>
              </a:rPr>
              <a:t>   </a:t>
            </a:r>
            <a:endParaRPr lang="ru-RU" smtClean="0"/>
          </a:p>
        </p:txBody>
      </p:sp>
      <p:sp>
        <p:nvSpPr>
          <p:cNvPr id="63494" name="Rectangle 6"/>
          <p:cNvSpPr>
            <a:spLocks noChangeArrowheads="1"/>
          </p:cNvSpPr>
          <p:nvPr/>
        </p:nvSpPr>
        <p:spPr bwMode="auto">
          <a:xfrm>
            <a:off x="1331913" y="1628775"/>
            <a:ext cx="7561262" cy="411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6600" b="1" i="1">
                <a:solidFill>
                  <a:srgbClr val="CC3300"/>
                </a:solidFill>
              </a:rPr>
              <a:t>«5»</a:t>
            </a:r>
            <a:r>
              <a:rPr lang="ru-RU" sz="6600" b="1" i="1"/>
              <a:t> - 8</a:t>
            </a:r>
          </a:p>
          <a:p>
            <a:pPr algn="l"/>
            <a:r>
              <a:rPr lang="ru-RU" sz="6600" b="1" i="1">
                <a:solidFill>
                  <a:srgbClr val="336600"/>
                </a:solidFill>
              </a:rPr>
              <a:t>«4»</a:t>
            </a:r>
            <a:r>
              <a:rPr lang="ru-RU" sz="6600" b="1" i="1"/>
              <a:t> - 7</a:t>
            </a:r>
          </a:p>
          <a:p>
            <a:pPr algn="l"/>
            <a:r>
              <a:rPr lang="ru-RU" sz="6600" b="1" i="1">
                <a:solidFill>
                  <a:schemeClr val="accent2"/>
                </a:solidFill>
              </a:rPr>
              <a:t>«3»</a:t>
            </a:r>
            <a:r>
              <a:rPr lang="ru-RU" sz="6600" b="1" i="1"/>
              <a:t> - 5-6</a:t>
            </a:r>
          </a:p>
          <a:p>
            <a:pPr algn="l"/>
            <a:r>
              <a:rPr lang="ru-RU" sz="6600" b="1" i="1"/>
              <a:t>«2» - 4 и меньше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  <p:bldP spid="6349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i="1" smtClean="0"/>
              <a:t>№1</a:t>
            </a:r>
            <a:br>
              <a:rPr lang="ru-RU" sz="4000" b="1" i="1" smtClean="0"/>
            </a:br>
            <a:r>
              <a:rPr lang="ru-RU" sz="4000" b="1" i="1" smtClean="0"/>
              <a:t>Закончите предложение:</a:t>
            </a:r>
          </a:p>
        </p:txBody>
      </p:sp>
      <p:sp>
        <p:nvSpPr>
          <p:cNvPr id="20483" name="Содержимое 4"/>
          <p:cNvSpPr>
            <a:spLocks noGrp="1"/>
          </p:cNvSpPr>
          <p:nvPr>
            <p:ph sz="half" idx="1"/>
          </p:nvPr>
        </p:nvSpPr>
        <p:spPr>
          <a:xfrm>
            <a:off x="755650" y="1600200"/>
            <a:ext cx="3960813" cy="50688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>
                <a:solidFill>
                  <a:srgbClr val="CC3300"/>
                </a:solidFill>
              </a:rPr>
              <a:t>       </a:t>
            </a:r>
            <a:r>
              <a:rPr lang="ru-RU" sz="4000" b="1" i="1" smtClean="0">
                <a:solidFill>
                  <a:srgbClr val="CC3300"/>
                </a:solidFill>
              </a:rPr>
              <a:t>Вариант1</a:t>
            </a:r>
          </a:p>
          <a:p>
            <a:pPr eaLnBrk="1" hangingPunct="1">
              <a:buFontTx/>
              <a:buNone/>
            </a:pPr>
            <a:r>
              <a:rPr lang="ru-RU" sz="3600" b="1" i="1" smtClean="0">
                <a:latin typeface="Times New Roman" pitchFamily="18" charset="0"/>
              </a:rPr>
              <a:t>  « Косинусом острого угла прямоугольного треугольника называется отношение…»</a:t>
            </a:r>
          </a:p>
          <a:p>
            <a:pPr eaLnBrk="1" hangingPunct="1">
              <a:buFontTx/>
              <a:buNone/>
            </a:pPr>
            <a:r>
              <a:rPr lang="ru-RU" sz="3600" b="1" i="1" smtClean="0">
                <a:latin typeface="Times New Roman" pitchFamily="18" charset="0"/>
              </a:rPr>
              <a:t>          </a:t>
            </a:r>
          </a:p>
        </p:txBody>
      </p:sp>
      <p:sp>
        <p:nvSpPr>
          <p:cNvPr id="20484" name="Содержимое 5"/>
          <p:cNvSpPr>
            <a:spLocks noGrp="1"/>
          </p:cNvSpPr>
          <p:nvPr>
            <p:ph sz="half" idx="2"/>
          </p:nvPr>
        </p:nvSpPr>
        <p:spPr>
          <a:xfrm>
            <a:off x="4932363" y="1557338"/>
            <a:ext cx="3743325" cy="44640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   </a:t>
            </a:r>
            <a:r>
              <a:rPr lang="ru-RU" sz="4000" b="1" i="1" smtClean="0">
                <a:solidFill>
                  <a:schemeClr val="accent2"/>
                </a:solidFill>
              </a:rPr>
              <a:t>Вариант2</a:t>
            </a:r>
          </a:p>
          <a:p>
            <a:pPr eaLnBrk="1" hangingPunct="1">
              <a:buFontTx/>
              <a:buNone/>
            </a:pPr>
            <a:r>
              <a:rPr lang="ru-RU" smtClean="0"/>
              <a:t>   </a:t>
            </a:r>
            <a:r>
              <a:rPr lang="ru-RU" sz="3600" b="1" i="1" smtClean="0">
                <a:latin typeface="Times New Roman" pitchFamily="18" charset="0"/>
              </a:rPr>
              <a:t>«Синусом острого угла прямоугольного треугольника называется отношение…»</a:t>
            </a:r>
          </a:p>
          <a:p>
            <a:pPr eaLnBrk="1" hangingPunct="1">
              <a:buFontTx/>
              <a:buNone/>
            </a:pPr>
            <a:endParaRPr lang="ru-RU" sz="3600" b="1" i="1" smtClean="0">
              <a:latin typeface="Times New Roman" pitchFamily="18" charset="0"/>
            </a:endParaRPr>
          </a:p>
        </p:txBody>
      </p:sp>
      <p:sp>
        <p:nvSpPr>
          <p:cNvPr id="20485" name="Line 10"/>
          <p:cNvSpPr>
            <a:spLocks noChangeShapeType="1"/>
          </p:cNvSpPr>
          <p:nvPr/>
        </p:nvSpPr>
        <p:spPr bwMode="auto">
          <a:xfrm>
            <a:off x="4716463" y="2349500"/>
            <a:ext cx="0" cy="338455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0486" name="Picture 11" descr="4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69213" y="260350"/>
            <a:ext cx="1295400" cy="138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b="1" i="1" smtClean="0"/>
              <a:t>№2 </a:t>
            </a:r>
            <a:br>
              <a:rPr lang="ru-RU" sz="4000" b="1" i="1" smtClean="0"/>
            </a:br>
            <a:r>
              <a:rPr lang="ru-RU" sz="4000" b="1" i="1" smtClean="0"/>
              <a:t>Закончите предложение:</a:t>
            </a:r>
          </a:p>
        </p:txBody>
      </p:sp>
      <p:sp>
        <p:nvSpPr>
          <p:cNvPr id="21507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827088" y="1600200"/>
            <a:ext cx="3668712" cy="5257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400" smtClean="0">
                <a:solidFill>
                  <a:srgbClr val="CC3300"/>
                </a:solidFill>
              </a:rPr>
              <a:t>         </a:t>
            </a:r>
            <a:r>
              <a:rPr lang="ru-RU" sz="3600" b="1" i="1" smtClean="0">
                <a:solidFill>
                  <a:srgbClr val="CC3300"/>
                </a:solidFill>
              </a:rPr>
              <a:t>Вариант1</a:t>
            </a:r>
          </a:p>
          <a:p>
            <a:pPr eaLnBrk="1" hangingPunct="1">
              <a:buFontTx/>
              <a:buNone/>
            </a:pPr>
            <a:r>
              <a:rPr lang="ru-RU" b="1" i="1" smtClean="0">
                <a:latin typeface="Times New Roman" pitchFamily="18" charset="0"/>
              </a:rPr>
              <a:t>  « Тангенсом острого угла прямоугольного треугольника называется отношение…»</a:t>
            </a:r>
          </a:p>
          <a:p>
            <a:pPr eaLnBrk="1" hangingPunct="1">
              <a:buFontTx/>
              <a:buNone/>
            </a:pPr>
            <a:r>
              <a:rPr lang="ru-RU" b="1" i="1" smtClean="0">
                <a:latin typeface="Times New Roman" pitchFamily="18" charset="0"/>
              </a:rPr>
              <a:t>          </a:t>
            </a:r>
          </a:p>
          <a:p>
            <a:pPr eaLnBrk="1" hangingPunct="1"/>
            <a:endParaRPr lang="ru-RU" sz="2400" smtClean="0"/>
          </a:p>
        </p:txBody>
      </p:sp>
      <p:sp>
        <p:nvSpPr>
          <p:cNvPr id="21508" name="Rectangle 7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427538" y="1600200"/>
            <a:ext cx="4537075" cy="50688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400" smtClean="0">
                <a:solidFill>
                  <a:schemeClr val="accent2"/>
                </a:solidFill>
              </a:rPr>
              <a:t>     </a:t>
            </a:r>
            <a:r>
              <a:rPr lang="ru-RU" sz="3600" b="1" i="1" smtClean="0">
                <a:solidFill>
                  <a:schemeClr val="accent2"/>
                </a:solidFill>
              </a:rPr>
              <a:t>Вариант2</a:t>
            </a:r>
          </a:p>
          <a:p>
            <a:pPr eaLnBrk="1" hangingPunct="1">
              <a:buFontTx/>
              <a:buNone/>
            </a:pPr>
            <a:r>
              <a:rPr lang="ru-RU" sz="2400" smtClean="0"/>
              <a:t>   </a:t>
            </a:r>
            <a:r>
              <a:rPr lang="ru-RU" b="1" i="1" smtClean="0">
                <a:latin typeface="Times New Roman" pitchFamily="18" charset="0"/>
              </a:rPr>
              <a:t>«Если острый угол одного прямоугольного треугольника равен острому углу другого прямоугольного треугольника, то…»</a:t>
            </a:r>
          </a:p>
        </p:txBody>
      </p:sp>
      <p:sp>
        <p:nvSpPr>
          <p:cNvPr id="21509" name="Line 8"/>
          <p:cNvSpPr>
            <a:spLocks noChangeShapeType="1"/>
          </p:cNvSpPr>
          <p:nvPr/>
        </p:nvSpPr>
        <p:spPr bwMode="auto">
          <a:xfrm>
            <a:off x="4500563" y="2276475"/>
            <a:ext cx="0" cy="338455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1510" name="Picture 9" descr="4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50" y="357188"/>
            <a:ext cx="1320800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b="1" i="1" smtClean="0"/>
              <a:t/>
            </a:r>
            <a:br>
              <a:rPr lang="ru-RU" sz="4000" b="1" i="1" smtClean="0"/>
            </a:br>
            <a:r>
              <a:rPr lang="ru-RU" sz="4000" b="1" i="1" smtClean="0"/>
              <a:t>№3 </a:t>
            </a:r>
            <a:br>
              <a:rPr lang="ru-RU" sz="4000" b="1" i="1" smtClean="0"/>
            </a:br>
            <a:r>
              <a:rPr lang="ru-RU" sz="4000" b="1" i="1" smtClean="0"/>
              <a:t>Запишите, используя обозначения: 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650" y="1989138"/>
            <a:ext cx="3740150" cy="41370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800" smtClean="0">
                <a:solidFill>
                  <a:srgbClr val="CC3300"/>
                </a:solidFill>
              </a:rPr>
              <a:t>     </a:t>
            </a:r>
            <a:r>
              <a:rPr lang="ru-RU" sz="4000" b="1" i="1" smtClean="0">
                <a:solidFill>
                  <a:srgbClr val="CC3300"/>
                </a:solidFill>
              </a:rPr>
              <a:t>Вариант1</a:t>
            </a:r>
          </a:p>
          <a:p>
            <a:pPr eaLnBrk="1" hangingPunct="1">
              <a:buFontTx/>
              <a:buNone/>
            </a:pPr>
            <a:r>
              <a:rPr lang="ru-RU" sz="3600" b="1" i="1" smtClean="0">
                <a:latin typeface="Times New Roman" pitchFamily="18" charset="0"/>
              </a:rPr>
              <a:t>   </a:t>
            </a:r>
            <a:r>
              <a:rPr lang="ru-RU" sz="5400" b="1" i="1" smtClean="0">
                <a:latin typeface="Times New Roman" pitchFamily="18" charset="0"/>
              </a:rPr>
              <a:t>косинус 60</a:t>
            </a:r>
            <a:r>
              <a:rPr lang="en-US" sz="5400" b="1" i="1" smtClean="0"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ru-RU" sz="5400" b="1" i="1" smtClean="0">
                <a:latin typeface="Times New Roman" pitchFamily="18" charset="0"/>
                <a:cs typeface="Times New Roman" pitchFamily="18" charset="0"/>
              </a:rPr>
              <a:t> равен</a:t>
            </a:r>
            <a:endParaRPr lang="ru-RU" sz="5400" b="1" i="1" smtClean="0">
              <a:latin typeface="Times New Roman" pitchFamily="18" charset="0"/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48200" y="1989138"/>
            <a:ext cx="4038600" cy="439261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smtClean="0">
                <a:solidFill>
                  <a:schemeClr val="accent2"/>
                </a:solidFill>
              </a:rPr>
              <a:t>     </a:t>
            </a:r>
            <a:r>
              <a:rPr lang="ru-RU" sz="4000" b="1" i="1" smtClean="0">
                <a:solidFill>
                  <a:schemeClr val="accent2"/>
                </a:solidFill>
              </a:rPr>
              <a:t>Вариант2</a:t>
            </a:r>
          </a:p>
          <a:p>
            <a:pPr eaLnBrk="1" hangingPunct="1">
              <a:buFontTx/>
              <a:buNone/>
            </a:pPr>
            <a:r>
              <a:rPr lang="ru-RU" sz="2800" smtClean="0"/>
              <a:t>   </a:t>
            </a:r>
            <a:r>
              <a:rPr lang="ru-RU" sz="5400" b="1" i="1" smtClean="0">
                <a:latin typeface="Times New Roman" pitchFamily="18" charset="0"/>
              </a:rPr>
              <a:t>синус 45</a:t>
            </a:r>
            <a:r>
              <a:rPr lang="en-US" sz="5400" b="1" i="1" smtClean="0"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ru-RU" sz="5400" b="1" i="1" smtClean="0">
                <a:latin typeface="Times New Roman" pitchFamily="18" charset="0"/>
                <a:cs typeface="Times New Roman" pitchFamily="18" charset="0"/>
              </a:rPr>
              <a:t> равен </a:t>
            </a:r>
            <a:endParaRPr lang="en-US" sz="5400" b="1" i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ru-RU"/>
          </a:p>
        </p:txBody>
      </p:sp>
      <p:graphicFrame>
        <p:nvGraphicFramePr>
          <p:cNvPr id="1026" name="Object 9"/>
          <p:cNvGraphicFramePr>
            <a:graphicFrameLocks noChangeAspect="1"/>
          </p:cNvGraphicFramePr>
          <p:nvPr/>
        </p:nvGraphicFramePr>
        <p:xfrm>
          <a:off x="6084888" y="4292600"/>
          <a:ext cx="1122362" cy="1800225"/>
        </p:xfrm>
        <a:graphic>
          <a:graphicData uri="http://schemas.openxmlformats.org/presentationml/2006/ole">
            <p:oleObj spid="_x0000_s1026" name="Формула" r:id="rId3" imgW="266469" imgH="431425" progId="Equation.3">
              <p:embed/>
            </p:oleObj>
          </a:graphicData>
        </a:graphic>
      </p:graphicFrame>
      <p:sp>
        <p:nvSpPr>
          <p:cNvPr id="1033" name="Line 10"/>
          <p:cNvSpPr>
            <a:spLocks noChangeShapeType="1"/>
          </p:cNvSpPr>
          <p:nvPr/>
        </p:nvSpPr>
        <p:spPr bwMode="auto">
          <a:xfrm>
            <a:off x="4572000" y="2349500"/>
            <a:ext cx="0" cy="338455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034" name="Picture 11" descr="4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24750" y="333375"/>
            <a:ext cx="142875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7" name="Object 1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1027" name="Формула" r:id="rId5" imgW="114120" imgH="215640" progId="Equation.3">
              <p:embed/>
            </p:oleObj>
          </a:graphicData>
        </a:graphic>
      </p:graphicFrame>
      <p:graphicFrame>
        <p:nvGraphicFramePr>
          <p:cNvPr id="1028" name="Object 13"/>
          <p:cNvGraphicFramePr>
            <a:graphicFrameLocks noChangeAspect="1"/>
          </p:cNvGraphicFramePr>
          <p:nvPr/>
        </p:nvGraphicFramePr>
        <p:xfrm>
          <a:off x="1979613" y="4437063"/>
          <a:ext cx="1152525" cy="1655762"/>
        </p:xfrm>
        <a:graphic>
          <a:graphicData uri="http://schemas.openxmlformats.org/presentationml/2006/ole">
            <p:oleObj spid="_x0000_s1028" name="Формула" r:id="rId6" imgW="152280" imgH="393480" progId="Equation.3">
              <p:embed/>
            </p:oleObj>
          </a:graphicData>
        </a:graphic>
      </p:graphicFrame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5400" b="1" i="1" smtClean="0"/>
              <a:t>№4</a:t>
            </a:r>
          </a:p>
        </p:txBody>
      </p:sp>
      <p:sp>
        <p:nvSpPr>
          <p:cNvPr id="22531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4259263" cy="49974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smtClean="0">
                <a:solidFill>
                  <a:srgbClr val="CC3300"/>
                </a:solidFill>
              </a:rPr>
              <a:t>     </a:t>
            </a:r>
            <a:r>
              <a:rPr lang="ru-RU" sz="4000" b="1" i="1" smtClean="0">
                <a:solidFill>
                  <a:srgbClr val="CC3300"/>
                </a:solidFill>
              </a:rPr>
              <a:t>Вариант1</a:t>
            </a:r>
          </a:p>
          <a:p>
            <a:pPr eaLnBrk="1" hangingPunct="1">
              <a:buFontTx/>
              <a:buNone/>
            </a:pPr>
            <a:r>
              <a:rPr lang="ru-RU" sz="3600" b="1" i="1" smtClean="0">
                <a:latin typeface="Times New Roman" pitchFamily="18" charset="0"/>
              </a:rPr>
              <a:t>   Запишите   основное тригонометрическое тождество.</a:t>
            </a:r>
          </a:p>
        </p:txBody>
      </p:sp>
      <p:sp>
        <p:nvSpPr>
          <p:cNvPr id="22532" name="Rectangle 7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932363" y="1600200"/>
            <a:ext cx="403225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smtClean="0">
                <a:solidFill>
                  <a:schemeClr val="accent2"/>
                </a:solidFill>
              </a:rPr>
              <a:t>     </a:t>
            </a:r>
            <a:r>
              <a:rPr lang="ru-RU" sz="4000" b="1" i="1" smtClean="0">
                <a:solidFill>
                  <a:schemeClr val="accent2"/>
                </a:solidFill>
              </a:rPr>
              <a:t>Вариант2</a:t>
            </a:r>
          </a:p>
          <a:p>
            <a:pPr eaLnBrk="1" hangingPunct="1">
              <a:buFontTx/>
              <a:buNone/>
            </a:pPr>
            <a:r>
              <a:rPr lang="ru-RU" sz="2800" smtClean="0"/>
              <a:t>   </a:t>
            </a:r>
            <a:r>
              <a:rPr lang="ru-RU" sz="3600" b="1" i="1" smtClean="0">
                <a:latin typeface="Times New Roman" pitchFamily="18" charset="0"/>
              </a:rPr>
              <a:t>Запишите формулой, чему равен тангенс угла А.</a:t>
            </a:r>
          </a:p>
        </p:txBody>
      </p:sp>
      <p:sp>
        <p:nvSpPr>
          <p:cNvPr id="22533" name="Line 8"/>
          <p:cNvSpPr>
            <a:spLocks noChangeShapeType="1"/>
          </p:cNvSpPr>
          <p:nvPr/>
        </p:nvSpPr>
        <p:spPr bwMode="auto">
          <a:xfrm>
            <a:off x="4716463" y="2349500"/>
            <a:ext cx="0" cy="338455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2534" name="Picture 9" descr="4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950" y="260350"/>
            <a:ext cx="142875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/>
              <a:t>№5</a:t>
            </a:r>
          </a:p>
        </p:txBody>
      </p:sp>
      <p:sp>
        <p:nvSpPr>
          <p:cNvPr id="2052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400" smtClean="0">
                <a:solidFill>
                  <a:srgbClr val="CC3300"/>
                </a:solidFill>
              </a:rPr>
              <a:t>         </a:t>
            </a:r>
            <a:r>
              <a:rPr lang="ru-RU" sz="3600" b="1" i="1" smtClean="0">
                <a:solidFill>
                  <a:srgbClr val="CC3300"/>
                </a:solidFill>
              </a:rPr>
              <a:t>Вариант1</a:t>
            </a:r>
          </a:p>
          <a:p>
            <a:pPr eaLnBrk="1" hangingPunct="1">
              <a:buFontTx/>
              <a:buNone/>
            </a:pPr>
            <a:r>
              <a:rPr lang="ru-RU" b="1" i="1" smtClean="0">
                <a:latin typeface="Times New Roman" pitchFamily="18" charset="0"/>
              </a:rPr>
              <a:t>   Может ли синус острого угла равняться 1,01?</a:t>
            </a:r>
          </a:p>
        </p:txBody>
      </p:sp>
      <p:sp>
        <p:nvSpPr>
          <p:cNvPr id="2053" name="Rectangle 17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400" smtClean="0">
                <a:solidFill>
                  <a:schemeClr val="accent2"/>
                </a:solidFill>
              </a:rPr>
              <a:t>           </a:t>
            </a:r>
            <a:r>
              <a:rPr lang="ru-RU" sz="3600" b="1" i="1" smtClean="0">
                <a:solidFill>
                  <a:schemeClr val="accent2"/>
                </a:solidFill>
              </a:rPr>
              <a:t>Вариант2</a:t>
            </a:r>
          </a:p>
          <a:p>
            <a:pPr eaLnBrk="1" hangingPunct="1">
              <a:buFontTx/>
              <a:buNone/>
            </a:pPr>
            <a:r>
              <a:rPr lang="ru-RU" sz="2400" smtClean="0"/>
              <a:t>   </a:t>
            </a:r>
            <a:r>
              <a:rPr lang="ru-RU" b="1" i="1" smtClean="0">
                <a:latin typeface="Times New Roman" pitchFamily="18" charset="0"/>
              </a:rPr>
              <a:t>Тангенс острого угла прямоугольного треугольника равен единице. Какого вида этот треугольник?</a:t>
            </a:r>
          </a:p>
        </p:txBody>
      </p:sp>
      <p:graphicFrame>
        <p:nvGraphicFramePr>
          <p:cNvPr id="2050" name="Object 7"/>
          <p:cNvGraphicFramePr>
            <a:graphicFrameLocks noChangeAspect="1"/>
          </p:cNvGraphicFramePr>
          <p:nvPr>
            <p:ph sz="quarter" idx="4294967295"/>
          </p:nvPr>
        </p:nvGraphicFramePr>
        <p:xfrm>
          <a:off x="9029700" y="2584450"/>
          <a:ext cx="114300" cy="215900"/>
        </p:xfrm>
        <a:graphic>
          <a:graphicData uri="http://schemas.openxmlformats.org/presentationml/2006/ole">
            <p:oleObj spid="_x0000_s2050" name="Формула" r:id="rId3" imgW="114120" imgH="215640" progId="Equation.3">
              <p:embed/>
            </p:oleObj>
          </a:graphicData>
        </a:graphic>
      </p:graphicFrame>
      <p:sp>
        <p:nvSpPr>
          <p:cNvPr id="2054" name="Line 9"/>
          <p:cNvSpPr>
            <a:spLocks noChangeShapeType="1"/>
          </p:cNvSpPr>
          <p:nvPr/>
        </p:nvSpPr>
        <p:spPr bwMode="auto">
          <a:xfrm>
            <a:off x="4500563" y="2276475"/>
            <a:ext cx="0" cy="338455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055" name="Picture 10" descr="4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19925" y="260350"/>
            <a:ext cx="142875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i="1" smtClean="0"/>
              <a:t>№6</a:t>
            </a:r>
            <a:br>
              <a:rPr lang="ru-RU" sz="4000" b="1" i="1" smtClean="0"/>
            </a:br>
            <a:r>
              <a:rPr lang="ru-RU" sz="4000" b="1" i="1" smtClean="0"/>
              <a:t>Чему равен</a:t>
            </a:r>
            <a:r>
              <a:rPr lang="ru-RU" sz="4000" smtClean="0"/>
              <a:t> </a:t>
            </a:r>
          </a:p>
        </p:txBody>
      </p:sp>
      <p:sp>
        <p:nvSpPr>
          <p:cNvPr id="23555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z="4000" b="1" i="1" smtClean="0">
                <a:solidFill>
                  <a:srgbClr val="CC3300"/>
                </a:solidFill>
              </a:rPr>
              <a:t>    Вариант1</a:t>
            </a:r>
          </a:p>
          <a:p>
            <a:pPr eaLnBrk="1" hangingPunct="1">
              <a:buFontTx/>
              <a:buNone/>
            </a:pPr>
            <a:r>
              <a:rPr lang="ru-RU" sz="3600" b="1" i="1" smtClean="0">
                <a:latin typeface="Times New Roman" pitchFamily="18" charset="0"/>
              </a:rPr>
              <a:t>  </a:t>
            </a:r>
            <a:r>
              <a:rPr lang="en-US" sz="3600" b="1" i="1" smtClean="0">
                <a:latin typeface="Times New Roman" pitchFamily="18" charset="0"/>
              </a:rPr>
              <a:t>   </a:t>
            </a:r>
            <a:endParaRPr lang="ru-RU" sz="3600" b="1" i="1" smtClean="0"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ru-RU" sz="3600" b="1" i="1" smtClean="0">
                <a:latin typeface="Times New Roman" pitchFamily="18" charset="0"/>
              </a:rPr>
              <a:t>   </a:t>
            </a:r>
            <a:r>
              <a:rPr lang="en-US" sz="8000" b="1" i="1" smtClean="0">
                <a:latin typeface="Times New Roman" pitchFamily="18" charset="0"/>
              </a:rPr>
              <a:t>sin60</a:t>
            </a:r>
            <a:r>
              <a:rPr lang="en-US" sz="8000" b="1" i="1" smtClean="0"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ru-RU" sz="8000" b="1" i="1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80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6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700213"/>
            <a:ext cx="4495800" cy="496887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4000" b="1" i="1" smtClean="0">
                <a:solidFill>
                  <a:schemeClr val="accent2"/>
                </a:solidFill>
              </a:rPr>
              <a:t>     Вариант2 </a:t>
            </a:r>
          </a:p>
          <a:p>
            <a:pPr eaLnBrk="1" hangingPunct="1">
              <a:buFontTx/>
              <a:buNone/>
            </a:pPr>
            <a:endParaRPr lang="ru-RU" sz="2400" b="1" i="1" smtClean="0">
              <a:solidFill>
                <a:schemeClr val="accent2"/>
              </a:solidFill>
            </a:endParaRPr>
          </a:p>
          <a:p>
            <a:pPr eaLnBrk="1" hangingPunct="1">
              <a:buFontTx/>
              <a:buNone/>
            </a:pPr>
            <a:r>
              <a:rPr lang="ru-RU" sz="8800" b="1" i="1" smtClean="0">
                <a:latin typeface="Times New Roman" pitchFamily="18" charset="0"/>
              </a:rPr>
              <a:t> </a:t>
            </a:r>
            <a:r>
              <a:rPr lang="en-US" sz="8800" b="1" i="1" smtClean="0">
                <a:latin typeface="Times New Roman" pitchFamily="18" charset="0"/>
              </a:rPr>
              <a:t>cos30</a:t>
            </a:r>
            <a:r>
              <a:rPr lang="en-US" sz="8800" b="1" i="1" smtClean="0">
                <a:latin typeface="Times New Roman" pitchFamily="18" charset="0"/>
                <a:cs typeface="Arial" charset="0"/>
              </a:rPr>
              <a:t>°</a:t>
            </a:r>
            <a:r>
              <a:rPr lang="ru-RU" sz="8800" b="1" i="1" smtClean="0">
                <a:latin typeface="Times New Roman" pitchFamily="18" charset="0"/>
                <a:cs typeface="Arial" charset="0"/>
              </a:rPr>
              <a:t>?</a:t>
            </a:r>
            <a:endParaRPr lang="ru-RU" sz="4000" b="1" i="1" smtClean="0">
              <a:solidFill>
                <a:schemeClr val="accent2"/>
              </a:solidFill>
            </a:endParaRPr>
          </a:p>
          <a:p>
            <a:pPr algn="ctr" eaLnBrk="1" hangingPunct="1">
              <a:buFontTx/>
              <a:buNone/>
            </a:pPr>
            <a:endParaRPr lang="en-US" sz="4000" b="1" i="1" smtClean="0">
              <a:latin typeface="Times New Roman" pitchFamily="18" charset="0"/>
              <a:cs typeface="Arial" charset="0"/>
            </a:endParaRPr>
          </a:p>
        </p:txBody>
      </p:sp>
      <p:sp>
        <p:nvSpPr>
          <p:cNvPr id="23557" name="Line 8"/>
          <p:cNvSpPr>
            <a:spLocks noChangeShapeType="1"/>
          </p:cNvSpPr>
          <p:nvPr/>
        </p:nvSpPr>
        <p:spPr bwMode="auto">
          <a:xfrm>
            <a:off x="4643438" y="2349500"/>
            <a:ext cx="0" cy="338455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3558" name="Picture 9" descr="4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24750" y="0"/>
            <a:ext cx="142875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i="1" smtClean="0"/>
              <a:t>№7</a:t>
            </a:r>
            <a:br>
              <a:rPr lang="ru-RU" sz="4000" b="1" i="1" smtClean="0"/>
            </a:br>
            <a:r>
              <a:rPr lang="ru-RU" sz="4000" b="1" i="1" smtClean="0"/>
              <a:t>Чему равен</a:t>
            </a:r>
            <a:r>
              <a:rPr lang="ru-RU" sz="4000" smtClean="0"/>
              <a:t> </a:t>
            </a:r>
          </a:p>
        </p:txBody>
      </p:sp>
      <p:sp>
        <p:nvSpPr>
          <p:cNvPr id="24579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259263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4000" b="1" i="1" smtClean="0">
                <a:solidFill>
                  <a:srgbClr val="CC3300"/>
                </a:solidFill>
              </a:rPr>
              <a:t>    </a:t>
            </a:r>
            <a:r>
              <a:rPr lang="ru-RU" sz="4000" b="1" i="1" smtClean="0">
                <a:solidFill>
                  <a:srgbClr val="CC3300"/>
                </a:solidFill>
              </a:rPr>
              <a:t>Вариант1</a:t>
            </a:r>
          </a:p>
          <a:p>
            <a:pPr eaLnBrk="1" hangingPunct="1">
              <a:buFontTx/>
              <a:buNone/>
            </a:pPr>
            <a:endParaRPr lang="en-US" sz="4000" b="1" i="1" smtClean="0">
              <a:solidFill>
                <a:srgbClr val="CC3300"/>
              </a:solidFill>
            </a:endParaRPr>
          </a:p>
          <a:p>
            <a:pPr eaLnBrk="1" hangingPunct="1">
              <a:buFontTx/>
              <a:buNone/>
            </a:pPr>
            <a:r>
              <a:rPr lang="en-US" sz="4000" b="1" i="1" smtClean="0">
                <a:solidFill>
                  <a:srgbClr val="CC3300"/>
                </a:solidFill>
              </a:rPr>
              <a:t>   </a:t>
            </a:r>
            <a:r>
              <a:rPr lang="en-US" sz="7200" b="1" i="1" smtClean="0"/>
              <a:t>cos45</a:t>
            </a:r>
            <a:r>
              <a:rPr lang="en-US" sz="7200" b="1" i="1" smtClean="0">
                <a:cs typeface="Arial" charset="0"/>
              </a:rPr>
              <a:t>°</a:t>
            </a:r>
            <a:r>
              <a:rPr lang="ru-RU" sz="7200" b="1" i="1" smtClean="0">
                <a:cs typeface="Arial" charset="0"/>
              </a:rPr>
              <a:t>?</a:t>
            </a:r>
            <a:endParaRPr lang="en-US" sz="7200" b="1" i="1" smtClean="0">
              <a:cs typeface="Arial" charset="0"/>
            </a:endParaRPr>
          </a:p>
          <a:p>
            <a:pPr eaLnBrk="1" hangingPunct="1"/>
            <a:endParaRPr lang="ru-RU" sz="7200" b="1" i="1" smtClean="0"/>
          </a:p>
        </p:txBody>
      </p:sp>
      <p:sp>
        <p:nvSpPr>
          <p:cNvPr id="24580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5148263" y="1600200"/>
            <a:ext cx="3744912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4000" b="1" i="1" smtClean="0">
                <a:solidFill>
                  <a:schemeClr val="accent2"/>
                </a:solidFill>
              </a:rPr>
              <a:t>  </a:t>
            </a:r>
            <a:r>
              <a:rPr lang="ru-RU" sz="4000" b="1" i="1" smtClean="0">
                <a:solidFill>
                  <a:schemeClr val="accent2"/>
                </a:solidFill>
              </a:rPr>
              <a:t>Вариант2</a:t>
            </a:r>
          </a:p>
          <a:p>
            <a:pPr eaLnBrk="1" hangingPunct="1">
              <a:buFontTx/>
              <a:buNone/>
            </a:pPr>
            <a:endParaRPr lang="en-US" sz="4000" b="1" i="1" smtClean="0">
              <a:solidFill>
                <a:schemeClr val="accent2"/>
              </a:solidFill>
            </a:endParaRPr>
          </a:p>
          <a:p>
            <a:pPr eaLnBrk="1" hangingPunct="1">
              <a:buFontTx/>
              <a:buNone/>
            </a:pPr>
            <a:r>
              <a:rPr lang="ru-RU" smtClean="0"/>
              <a:t> </a:t>
            </a:r>
            <a:r>
              <a:rPr lang="en-US" sz="7200" b="1" i="1" smtClean="0"/>
              <a:t>sin45</a:t>
            </a:r>
            <a:r>
              <a:rPr lang="en-US" sz="7200" b="1" i="1" smtClean="0">
                <a:cs typeface="Arial" charset="0"/>
              </a:rPr>
              <a:t>°</a:t>
            </a:r>
            <a:r>
              <a:rPr lang="ru-RU" sz="7200" b="1" i="1" smtClean="0">
                <a:cs typeface="Arial" charset="0"/>
              </a:rPr>
              <a:t>?</a:t>
            </a:r>
            <a:endParaRPr lang="en-US" sz="7200" b="1" i="1" smtClean="0">
              <a:cs typeface="Arial" charset="0"/>
            </a:endParaRPr>
          </a:p>
        </p:txBody>
      </p:sp>
      <p:sp>
        <p:nvSpPr>
          <p:cNvPr id="24581" name="Line 8"/>
          <p:cNvSpPr>
            <a:spLocks noChangeShapeType="1"/>
          </p:cNvSpPr>
          <p:nvPr/>
        </p:nvSpPr>
        <p:spPr bwMode="auto">
          <a:xfrm>
            <a:off x="4787900" y="2276475"/>
            <a:ext cx="0" cy="338455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4582" name="Picture 9" descr="4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2588" y="260350"/>
            <a:ext cx="142875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i="1" smtClean="0"/>
              <a:t>№8</a:t>
            </a:r>
            <a:br>
              <a:rPr lang="ru-RU" sz="4000" b="1" i="1" smtClean="0"/>
            </a:br>
            <a:r>
              <a:rPr lang="ru-RU" sz="4000" b="1" i="1" smtClean="0"/>
              <a:t>Чему равен</a:t>
            </a:r>
            <a:r>
              <a:rPr lang="ru-RU" sz="4000" smtClean="0"/>
              <a:t> </a:t>
            </a:r>
          </a:p>
        </p:txBody>
      </p:sp>
      <p:sp>
        <p:nvSpPr>
          <p:cNvPr id="25603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827088" y="1600200"/>
            <a:ext cx="3889375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4000" b="1" i="1" smtClean="0">
                <a:solidFill>
                  <a:srgbClr val="CC3300"/>
                </a:solidFill>
              </a:rPr>
              <a:t>   </a:t>
            </a:r>
            <a:r>
              <a:rPr lang="ru-RU" sz="4000" b="1" i="1" smtClean="0">
                <a:solidFill>
                  <a:srgbClr val="CC3300"/>
                </a:solidFill>
              </a:rPr>
              <a:t>Вариант1</a:t>
            </a:r>
            <a:endParaRPr lang="en-US" sz="4000" b="1" i="1" smtClean="0">
              <a:solidFill>
                <a:srgbClr val="CC3300"/>
              </a:solidFill>
            </a:endParaRPr>
          </a:p>
          <a:p>
            <a:pPr eaLnBrk="1" hangingPunct="1">
              <a:buFontTx/>
              <a:buNone/>
            </a:pPr>
            <a:r>
              <a:rPr lang="en-US" sz="4000" b="1" i="1" smtClean="0">
                <a:solidFill>
                  <a:srgbClr val="CC3300"/>
                </a:solidFill>
              </a:rPr>
              <a:t>   </a:t>
            </a:r>
            <a:r>
              <a:rPr lang="en-US" sz="9600" b="1" i="1" smtClean="0">
                <a:latin typeface="Times New Roman" pitchFamily="18" charset="0"/>
              </a:rPr>
              <a:t>tg60</a:t>
            </a:r>
            <a:r>
              <a:rPr lang="en-US" sz="9600" b="1" i="1" smtClean="0"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ru-RU" sz="9600" b="1" i="1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9600" b="1" i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sz="9600" b="1" i="1" smtClean="0">
              <a:latin typeface="Times New Roman" pitchFamily="18" charset="0"/>
            </a:endParaRPr>
          </a:p>
        </p:txBody>
      </p:sp>
      <p:sp>
        <p:nvSpPr>
          <p:cNvPr id="25604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z="4000" b="1" i="1" smtClean="0">
                <a:solidFill>
                  <a:schemeClr val="accent2"/>
                </a:solidFill>
              </a:rPr>
              <a:t>    Вариант2</a:t>
            </a:r>
            <a:endParaRPr lang="en-US" sz="4000" b="1" i="1" smtClean="0">
              <a:solidFill>
                <a:schemeClr val="accent2"/>
              </a:solidFill>
            </a:endParaRPr>
          </a:p>
          <a:p>
            <a:pPr eaLnBrk="1" hangingPunct="1">
              <a:buFontTx/>
              <a:buNone/>
            </a:pPr>
            <a:r>
              <a:rPr lang="ru-RU" sz="9600" b="1" i="1" smtClean="0">
                <a:latin typeface="Times New Roman" pitchFamily="18" charset="0"/>
              </a:rPr>
              <a:t> </a:t>
            </a:r>
            <a:r>
              <a:rPr lang="en-US" sz="9600" b="1" i="1" smtClean="0">
                <a:latin typeface="Times New Roman" pitchFamily="18" charset="0"/>
              </a:rPr>
              <a:t>tg30</a:t>
            </a:r>
            <a:r>
              <a:rPr lang="en-US" sz="9600" b="1" i="1" smtClean="0"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ru-RU" sz="9600" b="1" i="1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9600" b="1" i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5" name="Line 8"/>
          <p:cNvSpPr>
            <a:spLocks noChangeShapeType="1"/>
          </p:cNvSpPr>
          <p:nvPr/>
        </p:nvSpPr>
        <p:spPr bwMode="auto">
          <a:xfrm>
            <a:off x="4716463" y="2349500"/>
            <a:ext cx="0" cy="338455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5606" name="Picture 9" descr="4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388" y="188913"/>
            <a:ext cx="142875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итог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итог</Template>
  <TotalTime>1141</TotalTime>
  <Words>267</Words>
  <Application>Microsoft Office PowerPoint</Application>
  <PresentationFormat>Экран (4:3)</PresentationFormat>
  <Paragraphs>85</Paragraphs>
  <Slides>11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итог</vt:lpstr>
      <vt:lpstr>Формула</vt:lpstr>
      <vt:lpstr>Блиц - опрос</vt:lpstr>
      <vt:lpstr>№1 Закончите предложение:</vt:lpstr>
      <vt:lpstr>№2  Закончите предложение:</vt:lpstr>
      <vt:lpstr> №3  Запишите, используя обозначения: </vt:lpstr>
      <vt:lpstr>№4</vt:lpstr>
      <vt:lpstr>№5</vt:lpstr>
      <vt:lpstr>№6 Чему равен </vt:lpstr>
      <vt:lpstr>№7 Чему равен </vt:lpstr>
      <vt:lpstr>№8 Чему равен </vt:lpstr>
      <vt:lpstr>Ответы</vt:lpstr>
      <vt:lpstr>Оценка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Математический диктант</dc:title>
  <dc:creator>Ольга</dc:creator>
  <cp:lastModifiedBy>Admin</cp:lastModifiedBy>
  <cp:revision>193</cp:revision>
  <dcterms:created xsi:type="dcterms:W3CDTF">2011-04-27T07:32:19Z</dcterms:created>
  <dcterms:modified xsi:type="dcterms:W3CDTF">2014-01-13T21:17:17Z</dcterms:modified>
</cp:coreProperties>
</file>