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98" r:id="rId4"/>
    <p:sldId id="260" r:id="rId5"/>
    <p:sldId id="261" r:id="rId6"/>
    <p:sldId id="296" r:id="rId7"/>
    <p:sldId id="297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300" r:id="rId41"/>
    <p:sldId id="299" r:id="rId42"/>
    <p:sldId id="258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5" autoAdjust="0"/>
    <p:restoredTop sz="94660"/>
  </p:normalViewPr>
  <p:slideViewPr>
    <p:cSldViewPr>
      <p:cViewPr>
        <p:scale>
          <a:sx n="76" d="100"/>
          <a:sy n="76" d="100"/>
        </p:scale>
        <p:origin x="-1194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DE8F6-DC05-473D-A78E-1E84762E69DE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1F3EC5-1D9B-4055-8477-555F29295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075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F3EC5-1D9B-4055-8477-555F29295935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627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../Desktop/&#1087;&#1088;&#1072;&#1082;&#1090;&#1080;&#1095;&#1077;&#1089;&#1082;&#1080;&#1077;%20&#1088;&#1072;&#1073;&#1086;&#1090;&#1099;%20&#1054;&#1052;&#1057;/&#1087;&#1086;&#1083;&#1091;&#1095;&#1077;&#1085;&#1080;&#1077;%20&#1101;&#1090;&#1080;&#1083;&#1077;&#1085;&#1072;.oms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4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5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notesSlide" Target="../notesSlides/notesSlid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us-PC\Desktop\&#1047;&#1072;&#1088;&#1103;&#1076;&#1082;&#1072;%20&#1076;&#1083;&#1103;%20&#1075;&#1083;&#1072;&#1079;.mp4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18" Type="http://schemas.openxmlformats.org/officeDocument/2006/relationships/slide" Target="slide21.xml"/><Relationship Id="rId26" Type="http://schemas.openxmlformats.org/officeDocument/2006/relationships/slide" Target="slide29.xml"/><Relationship Id="rId39" Type="http://schemas.openxmlformats.org/officeDocument/2006/relationships/image" Target="../media/image5.jpeg"/><Relationship Id="rId3" Type="http://schemas.openxmlformats.org/officeDocument/2006/relationships/slide" Target="slide6.xml"/><Relationship Id="rId21" Type="http://schemas.openxmlformats.org/officeDocument/2006/relationships/slide" Target="slide24.xml"/><Relationship Id="rId34" Type="http://schemas.openxmlformats.org/officeDocument/2006/relationships/slide" Target="slide37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17" Type="http://schemas.openxmlformats.org/officeDocument/2006/relationships/slide" Target="slide20.xml"/><Relationship Id="rId25" Type="http://schemas.openxmlformats.org/officeDocument/2006/relationships/slide" Target="slide28.xml"/><Relationship Id="rId33" Type="http://schemas.openxmlformats.org/officeDocument/2006/relationships/slide" Target="slide36.xml"/><Relationship Id="rId38" Type="http://schemas.openxmlformats.org/officeDocument/2006/relationships/image" Target="../media/image8.jpeg"/><Relationship Id="rId2" Type="http://schemas.openxmlformats.org/officeDocument/2006/relationships/slide" Target="slide5.xml"/><Relationship Id="rId16" Type="http://schemas.openxmlformats.org/officeDocument/2006/relationships/slide" Target="slide19.xml"/><Relationship Id="rId20" Type="http://schemas.openxmlformats.org/officeDocument/2006/relationships/slide" Target="slide23.xml"/><Relationship Id="rId29" Type="http://schemas.openxmlformats.org/officeDocument/2006/relationships/slide" Target="slide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24" Type="http://schemas.openxmlformats.org/officeDocument/2006/relationships/slide" Target="slide27.xml"/><Relationship Id="rId32" Type="http://schemas.openxmlformats.org/officeDocument/2006/relationships/slide" Target="slide35.xml"/><Relationship Id="rId37" Type="http://schemas.openxmlformats.org/officeDocument/2006/relationships/image" Target="../media/image7.jpeg"/><Relationship Id="rId40" Type="http://schemas.openxmlformats.org/officeDocument/2006/relationships/slide" Target="slide40.xml"/><Relationship Id="rId5" Type="http://schemas.openxmlformats.org/officeDocument/2006/relationships/slide" Target="slide8.xml"/><Relationship Id="rId15" Type="http://schemas.openxmlformats.org/officeDocument/2006/relationships/slide" Target="slide18.xml"/><Relationship Id="rId23" Type="http://schemas.openxmlformats.org/officeDocument/2006/relationships/slide" Target="slide26.xml"/><Relationship Id="rId28" Type="http://schemas.openxmlformats.org/officeDocument/2006/relationships/slide" Target="slide31.xml"/><Relationship Id="rId36" Type="http://schemas.openxmlformats.org/officeDocument/2006/relationships/slide" Target="slide39.xml"/><Relationship Id="rId10" Type="http://schemas.openxmlformats.org/officeDocument/2006/relationships/slide" Target="slide13.xml"/><Relationship Id="rId19" Type="http://schemas.openxmlformats.org/officeDocument/2006/relationships/slide" Target="slide22.xml"/><Relationship Id="rId31" Type="http://schemas.openxmlformats.org/officeDocument/2006/relationships/slide" Target="slide34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Relationship Id="rId22" Type="http://schemas.openxmlformats.org/officeDocument/2006/relationships/slide" Target="slide25.xml"/><Relationship Id="rId27" Type="http://schemas.openxmlformats.org/officeDocument/2006/relationships/slide" Target="slide30.xml"/><Relationship Id="rId30" Type="http://schemas.openxmlformats.org/officeDocument/2006/relationships/slide" Target="slide33.xml"/><Relationship Id="rId35" Type="http://schemas.openxmlformats.org/officeDocument/2006/relationships/slide" Target="slide3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hyperlink" Target="http://www.province.ru/yaroslavl/media/k2/items/cache/dd34e32172fe0202ef287e574244e1d2_XL.jpg" TargetMode="External"/><Relationship Id="rId7" Type="http://schemas.openxmlformats.org/officeDocument/2006/relationships/hyperlink" Target="http://www.stagneskc.org/images/ScienceIcon.jpg" TargetMode="External"/><Relationship Id="rId2" Type="http://schemas.openxmlformats.org/officeDocument/2006/relationships/hyperlink" Target="http://hyperbolegames.com/files/2013/06/1297842-molecules-and-formulas-1024x76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oft-wins.net/uploads/posts/2013-07/1372782988_chatology.jpg" TargetMode="External"/><Relationship Id="rId5" Type="http://schemas.openxmlformats.org/officeDocument/2006/relationships/hyperlink" Target="http://profesorjrc.es/images/quimica.jpg" TargetMode="External"/><Relationship Id="rId4" Type="http://schemas.openxmlformats.org/officeDocument/2006/relationships/hyperlink" Target="http://schooln144.ucoz.ru/pedagogi/chemL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19675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Урок –игра в 11 классе</a:t>
            </a:r>
            <a:br>
              <a:rPr lang="ru-RU" dirty="0" smtClean="0"/>
            </a:br>
            <a:r>
              <a:rPr lang="ru-RU" dirty="0" smtClean="0"/>
              <a:t>Обобщение знаний по теме: Углеводороды.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1674" y="3344788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rgbClr val="0000FF"/>
                </a:solidFill>
              </a:rPr>
              <a:t>Подготовила и провела учитель химии </a:t>
            </a:r>
            <a:r>
              <a:rPr lang="ru-RU" dirty="0" err="1" smtClean="0">
                <a:solidFill>
                  <a:srgbClr val="0000FF"/>
                </a:solidFill>
              </a:rPr>
              <a:t>Отрадненской</a:t>
            </a:r>
            <a:r>
              <a:rPr lang="ru-RU" dirty="0" smtClean="0">
                <a:solidFill>
                  <a:srgbClr val="0000FF"/>
                </a:solidFill>
              </a:rPr>
              <a:t> средней школы: </a:t>
            </a:r>
            <a:r>
              <a:rPr lang="ru-RU" dirty="0" err="1" smtClean="0">
                <a:solidFill>
                  <a:srgbClr val="0000FF"/>
                </a:solidFill>
              </a:rPr>
              <a:t>Майзингер</a:t>
            </a:r>
            <a:r>
              <a:rPr lang="ru-RU" dirty="0" smtClean="0">
                <a:solidFill>
                  <a:srgbClr val="0000FF"/>
                </a:solidFill>
              </a:rPr>
              <a:t> О.Я.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1029" name="Picture 5" descr="http://www.province.ru/yaroslavl/media/k2/items/cache/dd34e32172fe0202ef287e574244e1d2_X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3899"/>
            <a:ext cx="3333750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8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Молекулы 10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Постройте модель молекулы этана</a:t>
            </a:r>
            <a:endParaRPr lang="ru-RU" sz="4400" dirty="0"/>
          </a:p>
        </p:txBody>
      </p:sp>
      <p:pic>
        <p:nvPicPr>
          <p:cNvPr id="4" name="Picture 2" descr="http://photos1.blogger.com/blogger/4729/1751/1600/111%20ch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81128"/>
            <a:ext cx="2774760" cy="20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13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Молекулы 20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Назовите вещество по его формуле: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r>
              <a:rPr lang="ru-RU" sz="3600" b="1" dirty="0" smtClean="0"/>
              <a:t>2,5,5 тиметилгексен-3</a:t>
            </a:r>
            <a:endParaRPr lang="ru-RU" sz="3600" b="1" dirty="0"/>
          </a:p>
          <a:p>
            <a:endParaRPr lang="ru-RU" dirty="0"/>
          </a:p>
        </p:txBody>
      </p:sp>
      <p:pic>
        <p:nvPicPr>
          <p:cNvPr id="5" name="Picture 2" descr="http://photos1.blogger.com/blogger/4729/1751/1600/111%20ch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758311"/>
            <a:ext cx="2774760" cy="20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1" t="28678" r="57894" b="50095"/>
          <a:stretch/>
        </p:blipFill>
        <p:spPr bwMode="auto">
          <a:xfrm>
            <a:off x="2051720" y="2204864"/>
            <a:ext cx="4780616" cy="2645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971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Молекулы 30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Составьте формулу вещества по его названию</a:t>
            </a:r>
            <a:r>
              <a:rPr lang="ru-RU" dirty="0" smtClean="0"/>
              <a:t>: 1,3-диметил-4-этил-циклопентан</a:t>
            </a:r>
            <a:endParaRPr lang="ru-RU" dirty="0"/>
          </a:p>
        </p:txBody>
      </p:sp>
      <p:pic>
        <p:nvPicPr>
          <p:cNvPr id="4" name="Picture 2" descr="http://photos1.blogger.com/blogger/4729/1751/1600/111%20ch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81128"/>
            <a:ext cx="2774760" cy="20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7" t="31715" r="49169" b="43583"/>
          <a:stretch/>
        </p:blipFill>
        <p:spPr bwMode="auto">
          <a:xfrm>
            <a:off x="2897821" y="2708920"/>
            <a:ext cx="3301660" cy="2480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098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</a:rPr>
              <a:t>Молекулы 40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Объясните, особенности строения молекулы бензола. Как такое строение молекулы влияет на его свойства?</a:t>
            </a:r>
            <a:endParaRPr lang="ru-RU" dirty="0"/>
          </a:p>
        </p:txBody>
      </p:sp>
      <p:pic>
        <p:nvPicPr>
          <p:cNvPr id="4" name="Picture 2" descr="http://photos1.blogger.com/blogger/4729/1751/1600/111%20ch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81128"/>
            <a:ext cx="2774760" cy="20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67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Молекулы 50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Назовите вещество по его формуле: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                   2,2,5,5- тетраметилгептин-3</a:t>
            </a:r>
            <a:endParaRPr lang="ru-RU" dirty="0"/>
          </a:p>
        </p:txBody>
      </p:sp>
      <p:pic>
        <p:nvPicPr>
          <p:cNvPr id="5" name="Picture 2" descr="http://photos1.blogger.com/blogger/4729/1751/1600/111%20ch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81128"/>
            <a:ext cx="2774760" cy="208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89" t="42499" r="54945" b="38459"/>
          <a:stretch/>
        </p:blipFill>
        <p:spPr bwMode="auto">
          <a:xfrm>
            <a:off x="2411760" y="2132856"/>
            <a:ext cx="4608512" cy="3014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444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Химические </a:t>
            </a:r>
            <a:r>
              <a:rPr lang="ru-RU" b="1" dirty="0" smtClean="0">
                <a:solidFill>
                  <a:srgbClr val="00B050"/>
                </a:solidFill>
              </a:rPr>
              <a:t>реакции 10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Напишите уравнение реакции образования </a:t>
            </a:r>
            <a:r>
              <a:rPr lang="ru-RU" dirty="0" err="1" smtClean="0"/>
              <a:t>дихлорметана</a:t>
            </a:r>
            <a:r>
              <a:rPr lang="ru-RU" dirty="0" smtClean="0"/>
              <a:t>. Объясните по какому механизму протекает данная реакция.</a:t>
            </a:r>
            <a:endParaRPr lang="ru-RU" dirty="0"/>
          </a:p>
        </p:txBody>
      </p:sp>
      <p:pic>
        <p:nvPicPr>
          <p:cNvPr id="4" name="Picture 5" descr="http://www.province.ru/yaroslavl/media/k2/items/cache/dd34e32172fe0202ef287e574244e1d2_X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3899"/>
            <a:ext cx="3333750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4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Химические реакции </a:t>
            </a:r>
            <a:r>
              <a:rPr lang="ru-RU" b="1" dirty="0" smtClean="0">
                <a:solidFill>
                  <a:srgbClr val="FF0000"/>
                </a:solidFill>
              </a:rPr>
              <a:t>20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Какие вещества образуются в результате горения углеводородов предельного и непредельного строения? Объясните принцип, по которому нужно расставлять коэффициенты в таких реакциях, приведите примеры.</a:t>
            </a:r>
            <a:endParaRPr lang="ru-RU" dirty="0"/>
          </a:p>
        </p:txBody>
      </p:sp>
      <p:pic>
        <p:nvPicPr>
          <p:cNvPr id="4" name="Picture 5" descr="http://www.province.ru/yaroslavl/media/k2/items/cache/dd34e32172fe0202ef287e574244e1d2_X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3899"/>
            <a:ext cx="3333750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75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FF"/>
                </a:solidFill>
              </a:rPr>
              <a:t>Химические реакции </a:t>
            </a:r>
            <a:r>
              <a:rPr lang="ru-RU" b="1" dirty="0" smtClean="0">
                <a:solidFill>
                  <a:srgbClr val="0000FF"/>
                </a:solidFill>
              </a:rPr>
              <a:t>30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Напишите уравнение реакции полимеризации бутадиена-1,3. </a:t>
            </a:r>
            <a:r>
              <a:rPr lang="ru-RU" dirty="0"/>
              <a:t>Н</a:t>
            </a:r>
            <a:r>
              <a:rPr lang="ru-RU" dirty="0" smtClean="0"/>
              <a:t>азовите вещество образующееся в результате этой реакции.</a:t>
            </a:r>
            <a:endParaRPr lang="ru-RU" dirty="0"/>
          </a:p>
        </p:txBody>
      </p:sp>
      <p:pic>
        <p:nvPicPr>
          <p:cNvPr id="4" name="Picture 5" descr="http://www.province.ru/yaroslavl/media/k2/items/cache/dd34e32172fe0202ef287e574244e1d2_X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3899"/>
            <a:ext cx="3333750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84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Химические реакции 40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Сумма всех коэффициентов перед формулами веществ в уравнении реакции горения 1-метил-3-этилбензола равна:</a:t>
            </a:r>
          </a:p>
          <a:p>
            <a:endParaRPr lang="ru-RU" dirty="0"/>
          </a:p>
          <a:p>
            <a:pPr algn="ctr"/>
            <a:r>
              <a:rPr lang="ru-RU" sz="5400" dirty="0" smtClean="0"/>
              <a:t>28</a:t>
            </a:r>
            <a:endParaRPr lang="ru-RU" sz="5400" dirty="0"/>
          </a:p>
        </p:txBody>
      </p:sp>
      <p:pic>
        <p:nvPicPr>
          <p:cNvPr id="4" name="Picture 5" descr="http://www.province.ru/yaroslavl/media/k2/items/cache/dd34e32172fe0202ef287e574244e1d2_X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3899"/>
            <a:ext cx="3333750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56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Химические реакции </a:t>
            </a:r>
            <a:r>
              <a:rPr lang="ru-RU" b="1" dirty="0" smtClean="0">
                <a:solidFill>
                  <a:srgbClr val="00B050"/>
                </a:solidFill>
              </a:rPr>
              <a:t>50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kk-KZ" dirty="0" smtClean="0"/>
              <a:t>Проведите лабораторный  опыт </a:t>
            </a:r>
            <a:r>
              <a:rPr lang="ru-RU" dirty="0" smtClean="0"/>
              <a:t>«</a:t>
            </a:r>
            <a:r>
              <a:rPr lang="ru-RU" dirty="0" smtClean="0">
                <a:hlinkClick r:id="rId2" action="ppaction://hlinkfile"/>
              </a:rPr>
              <a:t>Получение этилена и изучение его свойств</a:t>
            </a:r>
            <a:r>
              <a:rPr lang="ru-RU" dirty="0" smtClean="0"/>
              <a:t>», напишите уравнения протекающих реакций, объясните наблюдаемые явления</a:t>
            </a:r>
            <a:endParaRPr lang="ru-RU" dirty="0"/>
          </a:p>
        </p:txBody>
      </p:sp>
      <p:pic>
        <p:nvPicPr>
          <p:cNvPr id="4" name="Picture 5" descr="http://www.province.ru/yaroslavl/media/k2/items/cache/dd34e32172fe0202ef287e574244e1d2_X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3899"/>
            <a:ext cx="3333750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36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hotos1.blogger.com/blogger/4729/1751/1600/111%20ch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04036"/>
            <a:ext cx="1944216" cy="145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soft-wins.net/uploads/posts/2013-07/1372782988_chatology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587430" cy="58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www.soft-wins.net/uploads/posts/2013-07/1372782988_chatology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970" y="2846471"/>
            <a:ext cx="587430" cy="58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67193" y="1856190"/>
            <a:ext cx="48195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ru-RU" b="1" dirty="0">
                <a:solidFill>
                  <a:srgbClr val="C00000"/>
                </a:solidFill>
                <a:latin typeface="Cambria" pitchFamily="18" charset="0"/>
              </a:rPr>
              <a:t>Побеждает </a:t>
            </a: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тот, кто  наберет </a:t>
            </a:r>
            <a:r>
              <a:rPr lang="ru-RU" b="1" dirty="0">
                <a:solidFill>
                  <a:srgbClr val="C00000"/>
                </a:solidFill>
                <a:latin typeface="Cambria" pitchFamily="18" charset="0"/>
              </a:rPr>
              <a:t>наибольшее</a:t>
            </a:r>
          </a:p>
          <a:p>
            <a:pPr>
              <a:buNone/>
            </a:pPr>
            <a:r>
              <a:rPr lang="ru-RU" b="1" dirty="0">
                <a:solidFill>
                  <a:srgbClr val="C00000"/>
                </a:solidFill>
                <a:latin typeface="Cambria" pitchFamily="18" charset="0"/>
              </a:rPr>
              <a:t>      количество очков. </a:t>
            </a:r>
          </a:p>
          <a:p>
            <a:endParaRPr lang="ru-RU" dirty="0"/>
          </a:p>
        </p:txBody>
      </p:sp>
      <p:pic>
        <p:nvPicPr>
          <p:cNvPr id="11" name="Picture 4" descr="http://www.soft-wins.net/uploads/posts/2013-07/1372782988_chatology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95" y="4384864"/>
            <a:ext cx="587430" cy="58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129824" y="2703903"/>
            <a:ext cx="61461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Игрокам предлагается 7 категорий вопросов,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 за  каждый из которых </a:t>
            </a:r>
            <a:r>
              <a:rPr lang="ru-RU" b="1" dirty="0">
                <a:solidFill>
                  <a:srgbClr val="C00000"/>
                </a:solidFill>
                <a:latin typeface="Cambria" pitchFamily="18" charset="0"/>
              </a:rPr>
              <a:t>в зависимости от сложности </a:t>
            </a:r>
            <a:endParaRPr lang="ru-RU" b="1" dirty="0" smtClean="0">
              <a:solidFill>
                <a:srgbClr val="C00000"/>
              </a:solidFill>
              <a:latin typeface="Cambria" pitchFamily="18" charset="0"/>
            </a:endParaRP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можно получить от 10 до 50 баллов</a:t>
            </a:r>
            <a:endParaRPr lang="ru-RU" dirty="0"/>
          </a:p>
        </p:txBody>
      </p:sp>
      <p:pic>
        <p:nvPicPr>
          <p:cNvPr id="2055" name="Picture 7" descr="http://www.stagneskc.org/images/ScienceIco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95" y="3602068"/>
            <a:ext cx="57606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43436" y="3808800"/>
            <a:ext cx="61449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Каждый вопрос  помечен определенным цветом,  от которого зависит кто будет отвечать на этот вопрос: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00FF"/>
                </a:solidFill>
                <a:latin typeface="Cambria" panose="02040503050406030204" pitchFamily="18" charset="0"/>
              </a:rPr>
              <a:t>На вопросы помеченные синим цветом отвечает тот, кто выбрал данный вопрос;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На вопросы помеченные красным цветом отвечает тот, кто первым подал сигнал;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На </a:t>
            </a:r>
            <a:r>
              <a:rPr lang="ru-RU" b="1" dirty="0">
                <a:solidFill>
                  <a:srgbClr val="00B050"/>
                </a:solidFill>
                <a:latin typeface="Cambria" panose="02040503050406030204" pitchFamily="18" charset="0"/>
              </a:rPr>
              <a:t>вопросы помеченные </a:t>
            </a:r>
            <a:r>
              <a:rPr lang="ru-RU" b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зеленым </a:t>
            </a:r>
            <a:r>
              <a:rPr lang="ru-RU" b="1" dirty="0">
                <a:solidFill>
                  <a:srgbClr val="00B050"/>
                </a:solidFill>
                <a:latin typeface="Cambria" panose="02040503050406030204" pitchFamily="18" charset="0"/>
              </a:rPr>
              <a:t>цветом </a:t>
            </a:r>
            <a:r>
              <a:rPr lang="ru-RU" b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отвечают оба участника игры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9" name="Picture 7" descr="http://www.stagneskc.org/images/ScienceIco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202" y="2029823"/>
            <a:ext cx="57606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067193" y="1377809"/>
            <a:ext cx="5024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ru-RU" b="1" dirty="0">
                <a:solidFill>
                  <a:srgbClr val="C00000"/>
                </a:solidFill>
                <a:latin typeface="Cambria" pitchFamily="18" charset="0"/>
              </a:rPr>
              <a:t>В игре принимает участие  </a:t>
            </a: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два человека.</a:t>
            </a:r>
            <a:endParaRPr lang="ru-RU" b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13" name="Picture 7" descr="http://www.stagneskc.org/images/ScienceIco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336" y="548680"/>
            <a:ext cx="57606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76971" y="674566"/>
            <a:ext cx="4679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-Урок проводится в форме «Своей игры»</a:t>
            </a:r>
            <a:endParaRPr lang="ru-RU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pic>
        <p:nvPicPr>
          <p:cNvPr id="4" name="Моцарт+-+Симфония+№+40+g-moll,+K+550+-+1ч.+Allegro+moderato(music.nur.kz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32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7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  <p:bldP spid="12" grpId="0"/>
      <p:bldP spid="16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Имена в органической </a:t>
            </a:r>
            <a:r>
              <a:rPr lang="ru-RU" b="1" dirty="0" smtClean="0">
                <a:solidFill>
                  <a:srgbClr val="FF0000"/>
                </a:solidFill>
              </a:rPr>
              <a:t>химии 10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597690" y="1484784"/>
            <a:ext cx="4038600" cy="4525963"/>
          </a:xfrm>
        </p:spPr>
        <p:txBody>
          <a:bodyPr/>
          <a:lstStyle/>
          <a:p>
            <a:r>
              <a:rPr lang="ru-RU" dirty="0" smtClean="0"/>
              <a:t>Кто является автором теории химического строения органических соединений? Назовите основные положения этой теории.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94288" y="5794982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AutoShape 2" descr="Картинки по запросу бутлер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14973"/>
            <a:ext cx="4038600" cy="4496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424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0000FF"/>
                </a:solidFill>
              </a:rPr>
              <a:t>Имена в органической химии </a:t>
            </a:r>
            <a:r>
              <a:rPr lang="ru-RU" b="1" dirty="0" smtClean="0">
                <a:solidFill>
                  <a:srgbClr val="0000FF"/>
                </a:solidFill>
              </a:rPr>
              <a:t>20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Какой вклад в развитие органической химии внес Сергей </a:t>
            </a:r>
            <a:r>
              <a:rPr lang="ru-RU" sz="3200" dirty="0"/>
              <a:t>В</a:t>
            </a:r>
            <a:r>
              <a:rPr lang="ru-RU" sz="3200" dirty="0" smtClean="0"/>
              <a:t>асильевич Лебедев?</a:t>
            </a:r>
            <a:endParaRPr lang="ru-RU" sz="32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65105"/>
            <a:ext cx="3169544" cy="439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530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Имена в органической химии </a:t>
            </a:r>
            <a:r>
              <a:rPr lang="ru-RU" b="1" dirty="0" smtClean="0">
                <a:solidFill>
                  <a:srgbClr val="FF0000"/>
                </a:solidFill>
              </a:rPr>
              <a:t>30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Что получают в результате реакции </a:t>
            </a:r>
            <a:r>
              <a:rPr lang="ru-RU" sz="3200" dirty="0" err="1" smtClean="0"/>
              <a:t>Кучерова</a:t>
            </a:r>
            <a:r>
              <a:rPr lang="ru-RU" sz="3200" dirty="0" smtClean="0"/>
              <a:t>? Напишите уравнение этой реакции, какое другое название имеет эта реакция?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AutoShape 4" descr="Картинки по запросу михаил григорьевич кучер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573019"/>
            <a:ext cx="3240361" cy="4500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196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FF"/>
                </a:solidFill>
              </a:rPr>
              <a:t>Имена в органической химии </a:t>
            </a:r>
            <a:r>
              <a:rPr lang="ru-RU" b="1" dirty="0" smtClean="0">
                <a:solidFill>
                  <a:srgbClr val="0000FF"/>
                </a:solidFill>
              </a:rPr>
              <a:t>40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Для чего применяют реакцию </a:t>
            </a:r>
            <a:r>
              <a:rPr lang="ru-RU" sz="3600" dirty="0" err="1" smtClean="0"/>
              <a:t>Вюрца</a:t>
            </a:r>
            <a:r>
              <a:rPr lang="ru-RU" sz="3600" dirty="0" smtClean="0"/>
              <a:t>? Приведите пример.</a:t>
            </a:r>
            <a:endParaRPr lang="ru-RU" sz="36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56792"/>
            <a:ext cx="3295079" cy="433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998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FF"/>
                </a:solidFill>
              </a:rPr>
              <a:t>Имена в органической химии </a:t>
            </a:r>
            <a:r>
              <a:rPr lang="ru-RU" b="1" dirty="0" smtClean="0">
                <a:solidFill>
                  <a:srgbClr val="0000FF"/>
                </a:solidFill>
              </a:rPr>
              <a:t>50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О чем гласит правило Марковникова? Приведите пример уравнения реакции, иллюстрирующего это правило.</a:t>
            </a:r>
            <a:endParaRPr lang="ru-RU" sz="32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47" y="1600200"/>
            <a:ext cx="354330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815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FF"/>
                </a:solidFill>
              </a:rPr>
              <a:t>Основные классы </a:t>
            </a:r>
            <a:r>
              <a:rPr lang="ru-RU" b="1" dirty="0" smtClean="0">
                <a:solidFill>
                  <a:srgbClr val="0000FF"/>
                </a:solidFill>
              </a:rPr>
              <a:t>углеводородов 10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Перечислите основные классы предельных и непредельных углеводородов.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50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FF"/>
                </a:solidFill>
              </a:rPr>
              <a:t>Основные классы </a:t>
            </a:r>
            <a:r>
              <a:rPr lang="ru-RU" b="1" dirty="0" smtClean="0">
                <a:solidFill>
                  <a:srgbClr val="0000FF"/>
                </a:solidFill>
              </a:rPr>
              <a:t>углеводородов 20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Для каких классов углеводородов характерны реакции замещения? Назовите причину проявления таких свойств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6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FF"/>
                </a:solidFill>
              </a:rPr>
              <a:t>Основные классы </a:t>
            </a:r>
            <a:r>
              <a:rPr lang="ru-RU" b="1" dirty="0" smtClean="0">
                <a:solidFill>
                  <a:srgbClr val="0000FF"/>
                </a:solidFill>
              </a:rPr>
              <a:t>углеводородов 30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Для каких классов углеводородов характерны реакции </a:t>
            </a:r>
            <a:r>
              <a:rPr lang="ru-RU" dirty="0" smtClean="0"/>
              <a:t>присоединения</a:t>
            </a:r>
            <a:r>
              <a:rPr lang="ru-RU" dirty="0"/>
              <a:t>? Назовите причину проявления таких </a:t>
            </a:r>
            <a:r>
              <a:rPr lang="ru-RU" dirty="0" smtClean="0"/>
              <a:t>свойств. 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90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Основные классы </a:t>
            </a:r>
            <a:r>
              <a:rPr lang="ru-RU" b="1" dirty="0" smtClean="0">
                <a:solidFill>
                  <a:srgbClr val="00B050"/>
                </a:solidFill>
              </a:rPr>
              <a:t>углеводородов 40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Перечислите названия и формулы первых 10 представителей гомологического ряда метана.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84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Основные классы </a:t>
            </a:r>
            <a:r>
              <a:rPr lang="ru-RU" b="1" dirty="0" smtClean="0">
                <a:solidFill>
                  <a:srgbClr val="00B050"/>
                </a:solidFill>
              </a:rPr>
              <a:t>углеводородов 50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Напишите формула всех возможных изомеров углеводорода с формулой: С</a:t>
            </a:r>
            <a:r>
              <a:rPr lang="ru-RU" baseline="-25000" dirty="0" smtClean="0"/>
              <a:t>5</a:t>
            </a:r>
            <a:r>
              <a:rPr lang="ru-RU" dirty="0" smtClean="0"/>
              <a:t>Н</a:t>
            </a:r>
            <a:r>
              <a:rPr lang="ru-RU" baseline="-25000" dirty="0" smtClean="0"/>
              <a:t>8</a:t>
            </a:r>
          </a:p>
          <a:p>
            <a:r>
              <a:rPr lang="ru-RU" dirty="0" smtClean="0"/>
              <a:t>Назовите все перечисленные вещества, перечислите к каким классам углеводородов они относятся.</a:t>
            </a:r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67544" y="1988840"/>
            <a:ext cx="9172704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Изомеры  С</a:t>
            </a:r>
            <a:r>
              <a:rPr lang="ru-RU" sz="3200" baseline="-25000" dirty="0"/>
              <a:t>5</a:t>
            </a:r>
            <a:r>
              <a:rPr lang="en-US" sz="3200" dirty="0"/>
              <a:t>H</a:t>
            </a:r>
            <a:r>
              <a:rPr lang="en-US" sz="3200" baseline="-25000" dirty="0"/>
              <a:t>8</a:t>
            </a:r>
            <a:r>
              <a:rPr lang="en-US" sz="3200" dirty="0"/>
              <a:t>  </a:t>
            </a:r>
            <a:r>
              <a:rPr lang="ru-RU" sz="3200" dirty="0"/>
              <a:t>Общая формула С</a:t>
            </a:r>
            <a:r>
              <a:rPr lang="en-US" sz="3200" dirty="0" smtClean="0"/>
              <a:t>nH2n-2</a:t>
            </a:r>
            <a:endParaRPr lang="ru-RU" sz="3200" dirty="0" smtClean="0"/>
          </a:p>
          <a:p>
            <a:r>
              <a:rPr lang="en-US" sz="3200" dirty="0" smtClean="0"/>
              <a:t> </a:t>
            </a:r>
            <a:r>
              <a:rPr lang="ru-RU" sz="3200" dirty="0"/>
              <a:t>это может быть </a:t>
            </a:r>
            <a:r>
              <a:rPr lang="ru-RU" sz="3200" dirty="0" err="1" smtClean="0"/>
              <a:t>алкин</a:t>
            </a:r>
            <a:r>
              <a:rPr lang="ru-RU" sz="3200" dirty="0"/>
              <a:t>:</a:t>
            </a:r>
            <a:r>
              <a:rPr lang="ru-RU" sz="3200" dirty="0" smtClean="0"/>
              <a:t> </a:t>
            </a:r>
            <a:r>
              <a:rPr lang="ru-RU" sz="3200" dirty="0"/>
              <a:t>  </a:t>
            </a:r>
            <a:endParaRPr lang="ru-RU" sz="3200" dirty="0" smtClean="0"/>
          </a:p>
          <a:p>
            <a:r>
              <a:rPr lang="ru-RU" sz="3200" dirty="0"/>
              <a:t> </a:t>
            </a:r>
            <a:r>
              <a:rPr lang="ru-RU" sz="3200" dirty="0" smtClean="0"/>
              <a:t>   </a:t>
            </a:r>
            <a:r>
              <a:rPr lang="ru-RU" sz="3200" dirty="0"/>
              <a:t> СН3-С≡С- СН2-СН3  пентин-2</a:t>
            </a:r>
            <a:br>
              <a:rPr lang="ru-RU" sz="3200" dirty="0"/>
            </a:br>
            <a:r>
              <a:rPr lang="ru-RU" sz="3200" dirty="0"/>
              <a:t>     СН≡С-СН2- СН2-СН3  пентин-1</a:t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err="1"/>
              <a:t>алкадиен</a:t>
            </a:r>
            <a:r>
              <a:rPr lang="ru-RU" sz="3200" dirty="0"/>
              <a:t> С</a:t>
            </a:r>
            <a:r>
              <a:rPr lang="en-US" sz="3200" dirty="0"/>
              <a:t>nH2n-2  </a:t>
            </a:r>
            <a:endParaRPr lang="ru-RU" sz="3200" dirty="0" smtClean="0"/>
          </a:p>
          <a:p>
            <a:r>
              <a:rPr lang="en-US" sz="3200" dirty="0" smtClean="0"/>
              <a:t> </a:t>
            </a:r>
            <a:r>
              <a:rPr lang="en-US" sz="3200" dirty="0"/>
              <a:t>CH2=C=CH-CH2-CH3 </a:t>
            </a:r>
            <a:r>
              <a:rPr lang="ru-RU" sz="3200" dirty="0" smtClean="0"/>
              <a:t>пентадиен-1,2</a:t>
            </a:r>
            <a:r>
              <a:rPr lang="ru-RU" sz="3200" dirty="0"/>
              <a:t>                               </a:t>
            </a:r>
            <a:endParaRPr lang="ru-RU" sz="3200" dirty="0" smtClean="0"/>
          </a:p>
          <a:p>
            <a:r>
              <a:rPr lang="en-US" sz="3200" dirty="0" smtClean="0"/>
              <a:t>CH2=CH </a:t>
            </a:r>
            <a:r>
              <a:rPr lang="en-US" sz="3200" dirty="0"/>
              <a:t>-CH = CH-CH3 </a:t>
            </a:r>
            <a:r>
              <a:rPr lang="ru-RU" sz="3200" dirty="0"/>
              <a:t>пентадиен-1,3</a:t>
            </a:r>
          </a:p>
        </p:txBody>
      </p:sp>
    </p:spTree>
    <p:extLst>
      <p:ext uri="{BB962C8B-B14F-4D97-AF65-F5344CB8AC3E}">
        <p14:creationId xmlns:p14="http://schemas.microsoft.com/office/powerpoint/2010/main" val="363383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dirty="0" smtClean="0"/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7030A0"/>
                </a:solidFill>
              </a:rPr>
              <a:t>Успех зависит от предварительной подготовки, и без такой подготовки обязательно будет неудача.</a:t>
            </a:r>
            <a:endParaRPr lang="ru-RU" sz="4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91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0000FF"/>
                </a:solidFill>
              </a:rPr>
              <a:t>Природные источники углеводородов  10</a:t>
            </a:r>
            <a:br>
              <a:rPr lang="ru-RU" b="1" dirty="0" smtClean="0">
                <a:solidFill>
                  <a:srgbClr val="0000FF"/>
                </a:solidFill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Чем отличаются природный газ от попутного нефтяного газа? Где они применяются?</a:t>
            </a:r>
            <a:endParaRPr lang="ru-RU" sz="40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43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Природные источники </a:t>
            </a:r>
            <a:r>
              <a:rPr lang="ru-RU" b="1" dirty="0" smtClean="0">
                <a:solidFill>
                  <a:srgbClr val="FF0000"/>
                </a:solidFill>
              </a:rPr>
              <a:t>углеводородов 20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Назовите основные способы переработки нефти.  В чем заключаются особенности этих способов?</a:t>
            </a:r>
            <a:endParaRPr lang="ru-RU" sz="40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99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Природные источники </a:t>
            </a:r>
            <a:r>
              <a:rPr lang="ru-RU" b="1" dirty="0" smtClean="0">
                <a:solidFill>
                  <a:srgbClr val="FF0000"/>
                </a:solidFill>
              </a:rPr>
              <a:t>углеводородов 30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dirty="0" smtClean="0"/>
          </a:p>
          <a:p>
            <a:pPr algn="ctr"/>
            <a:r>
              <a:rPr lang="ru-RU" sz="4800" dirty="0" smtClean="0"/>
              <a:t>Внимание черный ящик!</a:t>
            </a:r>
            <a:endParaRPr lang="ru-RU" sz="4800" dirty="0"/>
          </a:p>
        </p:txBody>
      </p:sp>
      <p:sp>
        <p:nvSpPr>
          <p:cNvPr id="4" name="Управляющая кнопка: домой 3">
            <a:hlinkClick r:id="rId5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rowapru-Iz_teleperedachi_CHto_Gde_Kogda_-_Vinos_chernogo_yaschika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990.125"/>
                  <p14:fade out="1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26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FF"/>
                </a:solidFill>
              </a:rPr>
              <a:t>Природные источники </a:t>
            </a:r>
            <a:r>
              <a:rPr lang="ru-RU" b="1" dirty="0" smtClean="0">
                <a:solidFill>
                  <a:srgbClr val="0000FF"/>
                </a:solidFill>
              </a:rPr>
              <a:t>углеводородов 40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Назовите крупнейшие месторождения каменного угля в Казахстане, покажите их на карте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" t="5678" r="3386" b="8417"/>
          <a:stretch/>
        </p:blipFill>
        <p:spPr bwMode="auto">
          <a:xfrm>
            <a:off x="899592" y="1628800"/>
            <a:ext cx="7056784" cy="4810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523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FF"/>
                </a:solidFill>
              </a:rPr>
              <a:t>Природные источники </a:t>
            </a:r>
            <a:r>
              <a:rPr lang="ru-RU" b="1" dirty="0" smtClean="0">
                <a:solidFill>
                  <a:srgbClr val="0000FF"/>
                </a:solidFill>
              </a:rPr>
              <a:t>углеводородов 50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Экологические аспекты добычи природных углеводородов в Казахстане</a:t>
            </a:r>
            <a:endParaRPr lang="ru-RU" sz="36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45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Задачи </a:t>
            </a:r>
            <a:r>
              <a:rPr lang="ru-RU" b="1" dirty="0" smtClean="0">
                <a:solidFill>
                  <a:srgbClr val="00B050"/>
                </a:solidFill>
              </a:rPr>
              <a:t>10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Составьте формулу </a:t>
            </a:r>
            <a:r>
              <a:rPr lang="ru-RU" dirty="0" err="1" smtClean="0"/>
              <a:t>алкана</a:t>
            </a:r>
            <a:r>
              <a:rPr lang="ru-RU" dirty="0" smtClean="0"/>
              <a:t>, относительная плотность паров которого по воздуху равна </a:t>
            </a:r>
            <a:r>
              <a:rPr lang="ru-RU" dirty="0" smtClean="0"/>
              <a:t>2,48</a:t>
            </a:r>
            <a:endParaRPr lang="ru-RU" dirty="0" smtClean="0"/>
          </a:p>
          <a:p>
            <a:r>
              <a:rPr lang="ru-RU" dirty="0" smtClean="0"/>
              <a:t>А) С</a:t>
            </a:r>
            <a:r>
              <a:rPr lang="ru-RU" baseline="-25000" dirty="0" smtClean="0"/>
              <a:t>3</a:t>
            </a:r>
            <a:r>
              <a:rPr lang="ru-RU" dirty="0" smtClean="0"/>
              <a:t>Н</a:t>
            </a:r>
            <a:r>
              <a:rPr lang="ru-RU" baseline="-25000" dirty="0" smtClean="0"/>
              <a:t>8</a:t>
            </a:r>
          </a:p>
          <a:p>
            <a:r>
              <a:rPr lang="ru-RU" dirty="0" smtClean="0"/>
              <a:t>Б) С</a:t>
            </a:r>
            <a:r>
              <a:rPr lang="ru-RU" baseline="-25000" dirty="0" smtClean="0"/>
              <a:t>4</a:t>
            </a:r>
            <a:r>
              <a:rPr lang="ru-RU" dirty="0" smtClean="0"/>
              <a:t>Н</a:t>
            </a:r>
            <a:r>
              <a:rPr lang="ru-RU" baseline="-25000" dirty="0" smtClean="0"/>
              <a:t>10</a:t>
            </a:r>
          </a:p>
          <a:p>
            <a:r>
              <a:rPr lang="ru-RU" dirty="0" smtClean="0"/>
              <a:t>В)С</a:t>
            </a:r>
            <a:r>
              <a:rPr lang="ru-RU" baseline="-25000" dirty="0" smtClean="0"/>
              <a:t>5</a:t>
            </a:r>
            <a:r>
              <a:rPr lang="ru-RU" dirty="0" smtClean="0"/>
              <a:t>Н</a:t>
            </a:r>
            <a:r>
              <a:rPr lang="ru-RU" baseline="-25000" dirty="0" smtClean="0"/>
              <a:t>12</a:t>
            </a:r>
          </a:p>
          <a:p>
            <a:r>
              <a:rPr lang="ru-RU" dirty="0" smtClean="0"/>
              <a:t>Г) С</a:t>
            </a:r>
            <a:r>
              <a:rPr lang="ru-RU" baseline="-25000" dirty="0" smtClean="0"/>
              <a:t>6</a:t>
            </a:r>
            <a:r>
              <a:rPr lang="ru-RU" dirty="0" smtClean="0"/>
              <a:t>Н</a:t>
            </a:r>
            <a:r>
              <a:rPr lang="ru-RU" baseline="-25000" dirty="0" smtClean="0"/>
              <a:t>14</a:t>
            </a:r>
            <a:endParaRPr lang="ru-RU" baseline="-250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48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Задачи 20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 термохимическому уравнению реакции горения пропана:</a:t>
            </a:r>
          </a:p>
          <a:p>
            <a:pPr marL="0" indent="0" algn="ctr">
              <a:buNone/>
            </a:pPr>
            <a:r>
              <a:rPr lang="ru-RU" dirty="0"/>
              <a:t>С</a:t>
            </a:r>
            <a:r>
              <a:rPr lang="ru-RU" baseline="-25000" dirty="0"/>
              <a:t>3</a:t>
            </a:r>
            <a:r>
              <a:rPr lang="ru-RU" dirty="0"/>
              <a:t>Н</a:t>
            </a:r>
            <a:r>
              <a:rPr lang="ru-RU" baseline="-25000" dirty="0"/>
              <a:t>8</a:t>
            </a:r>
            <a:r>
              <a:rPr lang="ru-RU" dirty="0"/>
              <a:t> + 4,5О</a:t>
            </a:r>
            <a:r>
              <a:rPr lang="ru-RU" baseline="-25000" dirty="0"/>
              <a:t>2</a:t>
            </a:r>
            <a:r>
              <a:rPr lang="ru-RU" dirty="0"/>
              <a:t>= 3СО</a:t>
            </a:r>
            <a:r>
              <a:rPr lang="ru-RU" baseline="-25000" dirty="0"/>
              <a:t>2</a:t>
            </a:r>
            <a:r>
              <a:rPr lang="ru-RU" dirty="0"/>
              <a:t> +3Н</a:t>
            </a:r>
            <a:r>
              <a:rPr lang="ru-RU" baseline="-25000" dirty="0"/>
              <a:t>2</a:t>
            </a:r>
            <a:r>
              <a:rPr lang="ru-RU" dirty="0"/>
              <a:t>О + 2220кДж</a:t>
            </a:r>
          </a:p>
          <a:p>
            <a:pPr marL="0" indent="0">
              <a:buNone/>
            </a:pPr>
            <a:r>
              <a:rPr lang="ru-RU" dirty="0"/>
              <a:t>рассчитайте количество теплоты, которое выделится при полном сжигании одного баллона газа объемом 27л.</a:t>
            </a:r>
          </a:p>
          <a:p>
            <a:r>
              <a:rPr lang="ru-RU" dirty="0" smtClean="0"/>
              <a:t>(2676кДж)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91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Задачи 30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Объем ацетилена (</a:t>
            </a:r>
            <a:r>
              <a:rPr lang="ru-RU" dirty="0" err="1" smtClean="0"/>
              <a:t>н.у</a:t>
            </a:r>
            <a:r>
              <a:rPr lang="ru-RU" dirty="0" smtClean="0"/>
              <a:t>.), получаемого из 40г. </a:t>
            </a:r>
            <a:r>
              <a:rPr lang="ru-RU" dirty="0"/>
              <a:t>т</a:t>
            </a:r>
            <a:r>
              <a:rPr lang="ru-RU" dirty="0" smtClean="0"/>
              <a:t>ехнического карбида кальция, в котором содержание последнего составляет 20%:</a:t>
            </a:r>
          </a:p>
          <a:p>
            <a:r>
              <a:rPr lang="ru-RU" dirty="0" smtClean="0"/>
              <a:t>А) </a:t>
            </a:r>
            <a:r>
              <a:rPr lang="ru-RU" dirty="0" smtClean="0"/>
              <a:t>22,4</a:t>
            </a:r>
            <a:r>
              <a:rPr lang="ru-RU" dirty="0" smtClean="0"/>
              <a:t>л</a:t>
            </a:r>
            <a:r>
              <a:rPr lang="ru-RU" dirty="0" smtClean="0"/>
              <a:t>;</a:t>
            </a:r>
          </a:p>
          <a:p>
            <a:r>
              <a:rPr lang="ru-RU" dirty="0" smtClean="0"/>
              <a:t>Б) </a:t>
            </a:r>
            <a:r>
              <a:rPr lang="ru-RU" dirty="0" smtClean="0"/>
              <a:t>44,8</a:t>
            </a:r>
            <a:r>
              <a:rPr lang="ru-RU" dirty="0" smtClean="0"/>
              <a:t> </a:t>
            </a:r>
            <a:r>
              <a:rPr lang="ru-RU" dirty="0" smtClean="0"/>
              <a:t>л;</a:t>
            </a:r>
          </a:p>
          <a:p>
            <a:r>
              <a:rPr lang="ru-RU" dirty="0" smtClean="0"/>
              <a:t>В) </a:t>
            </a:r>
            <a:r>
              <a:rPr lang="ru-RU" dirty="0" smtClean="0"/>
              <a:t>11,2</a:t>
            </a:r>
            <a:r>
              <a:rPr lang="ru-RU" dirty="0" smtClean="0"/>
              <a:t>л</a:t>
            </a:r>
            <a:r>
              <a:rPr lang="ru-RU" dirty="0" smtClean="0"/>
              <a:t>;</a:t>
            </a:r>
          </a:p>
          <a:p>
            <a:r>
              <a:rPr lang="ru-RU" dirty="0" smtClean="0"/>
              <a:t>Г) </a:t>
            </a:r>
            <a:r>
              <a:rPr lang="ru-RU" dirty="0" smtClean="0"/>
              <a:t>67,2</a:t>
            </a:r>
            <a:r>
              <a:rPr lang="ru-RU" dirty="0" smtClean="0"/>
              <a:t>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24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Задачи 40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Оксид углерода (</a:t>
            </a:r>
            <a:r>
              <a:rPr lang="en-US" dirty="0" smtClean="0"/>
              <a:t>IV</a:t>
            </a:r>
            <a:r>
              <a:rPr lang="ru-RU" dirty="0" smtClean="0"/>
              <a:t>)</a:t>
            </a:r>
            <a:r>
              <a:rPr lang="kk-KZ" dirty="0" smtClean="0"/>
              <a:t> образованный при сжигании </a:t>
            </a:r>
            <a:r>
              <a:rPr lang="ru-RU" dirty="0" smtClean="0"/>
              <a:t>0,2 моль бензола, пропустили через 555г. 20%-</a:t>
            </a:r>
            <a:r>
              <a:rPr lang="ru-RU" dirty="0" err="1" smtClean="0"/>
              <a:t>ного</a:t>
            </a:r>
            <a:r>
              <a:rPr lang="ru-RU" dirty="0" smtClean="0"/>
              <a:t> раствора гидроксида кальция. Масса образовавшегося осадка:</a:t>
            </a:r>
          </a:p>
          <a:p>
            <a:r>
              <a:rPr lang="ru-RU" dirty="0" smtClean="0"/>
              <a:t>А) 78г;</a:t>
            </a:r>
          </a:p>
          <a:p>
            <a:pPr marL="0" indent="0">
              <a:buNone/>
            </a:pPr>
            <a:r>
              <a:rPr lang="ru-RU" dirty="0" smtClean="0"/>
              <a:t>    Б) 120г;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В) </a:t>
            </a:r>
            <a:r>
              <a:rPr lang="ru-RU" dirty="0" smtClean="0"/>
              <a:t>150г</a:t>
            </a:r>
            <a:r>
              <a:rPr lang="ru-RU" dirty="0" smtClean="0"/>
              <a:t>;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Г) 140г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80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Задачи 50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лнце 4">
            <a:hlinkClick r:id="rId3" action="ppaction://hlinkfile"/>
          </p:cNvPr>
          <p:cNvSpPr/>
          <p:nvPr/>
        </p:nvSpPr>
        <p:spPr>
          <a:xfrm>
            <a:off x="3124036" y="2130191"/>
            <a:ext cx="3002632" cy="288032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3205622" y="2956109"/>
            <a:ext cx="1656184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2411760" y="3570201"/>
            <a:ext cx="1656184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4233484" y="2489448"/>
            <a:ext cx="1656184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4491855" y="3570201"/>
            <a:ext cx="1656184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53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5726150"/>
              </p:ext>
            </p:extLst>
          </p:nvPr>
        </p:nvGraphicFramePr>
        <p:xfrm>
          <a:off x="323528" y="548680"/>
          <a:ext cx="8424614" cy="568835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614552"/>
                <a:gridCol w="1307438"/>
                <a:gridCol w="1234803"/>
                <a:gridCol w="1162167"/>
                <a:gridCol w="1089532"/>
                <a:gridCol w="1016122"/>
              </a:tblGrid>
              <a:tr h="79181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Определения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2" action="ppaction://hlinksldjump"/>
                        </a:rPr>
                        <a:t>10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3" action="ppaction://hlinksldjump"/>
                        </a:rPr>
                        <a:t>20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4" action="ppaction://hlinksldjump"/>
                        </a:rPr>
                        <a:t>30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5" action="ppaction://hlinksldjump"/>
                        </a:rPr>
                        <a:t>40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6" action="ppaction://hlinksldjump"/>
                        </a:rPr>
                        <a:t>50</a:t>
                      </a:r>
                      <a:endParaRPr lang="ru-RU" sz="3600" b="1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Молекулы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7" action="ppaction://hlinksldjump"/>
                        </a:rPr>
                        <a:t>10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8" action="ppaction://hlinksldjump"/>
                        </a:rPr>
                        <a:t>20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9" action="ppaction://hlinksldjump"/>
                        </a:rPr>
                        <a:t>30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0" action="ppaction://hlinksldjump"/>
                        </a:rPr>
                        <a:t>40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1" action="ppaction://hlinksldjump"/>
                        </a:rPr>
                        <a:t>50</a:t>
                      </a:r>
                      <a:endParaRPr lang="ru-RU" sz="3600" b="1" dirty="0"/>
                    </a:p>
                  </a:txBody>
                  <a:tcPr/>
                </a:tc>
              </a:tr>
              <a:tr h="779192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Химические реакции</a:t>
                      </a:r>
                    </a:p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2" action="ppaction://hlinksldjump"/>
                        </a:rPr>
                        <a:t>10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3" action="ppaction://hlinksldjump"/>
                        </a:rPr>
                        <a:t>20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4" action="ppaction://hlinksldjump"/>
                        </a:rPr>
                        <a:t>30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5" action="ppaction://hlinksldjump"/>
                        </a:rPr>
                        <a:t>40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6" action="ppaction://hlinksldjump"/>
                        </a:rPr>
                        <a:t>50</a:t>
                      </a:r>
                      <a:endParaRPr lang="ru-RU" sz="3600" b="1" dirty="0"/>
                    </a:p>
                  </a:txBody>
                  <a:tcPr/>
                </a:tc>
              </a:tr>
              <a:tr h="80498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Имена в органической химии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7" action="ppaction://hlinksldjump"/>
                        </a:rPr>
                        <a:t>10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8" action="ppaction://hlinksldjump"/>
                        </a:rPr>
                        <a:t>20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19" action="ppaction://hlinksldjump"/>
                        </a:rPr>
                        <a:t>30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20" action="ppaction://hlinksldjump"/>
                        </a:rPr>
                        <a:t>40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21" action="ppaction://hlinksldjump"/>
                        </a:rPr>
                        <a:t>50</a:t>
                      </a:r>
                      <a:endParaRPr lang="ru-RU" sz="3600" b="1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Основные классы углеводородов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22" action="ppaction://hlinksldjump"/>
                        </a:rPr>
                        <a:t>10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23" action="ppaction://hlinksldjump"/>
                        </a:rPr>
                        <a:t>20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24" action="ppaction://hlinksldjump"/>
                        </a:rPr>
                        <a:t>30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25" action="ppaction://hlinksldjump"/>
                        </a:rPr>
                        <a:t>40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26" action="ppaction://hlinksldjump"/>
                        </a:rPr>
                        <a:t>50</a:t>
                      </a:r>
                      <a:endParaRPr lang="ru-RU" sz="3600" b="1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Природные источники углеводородов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27" action="ppaction://hlinksldjump"/>
                        </a:rPr>
                        <a:t>10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28" action="ppaction://hlinksldjump"/>
                        </a:rPr>
                        <a:t>20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29" action="ppaction://hlinksldjump"/>
                        </a:rPr>
                        <a:t>30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30" action="ppaction://hlinksldjump"/>
                        </a:rPr>
                        <a:t>40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31" action="ppaction://hlinksldjump"/>
                        </a:rPr>
                        <a:t>50</a:t>
                      </a:r>
                      <a:endParaRPr lang="ru-RU" sz="3600" b="1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Задачи</a:t>
                      </a:r>
                      <a:r>
                        <a:rPr lang="ru-RU" b="1" baseline="0" dirty="0" smtClean="0"/>
                        <a:t>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32" action="ppaction://hlinksldjump"/>
                        </a:rPr>
                        <a:t>10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33" action="ppaction://hlinksldjump"/>
                        </a:rPr>
                        <a:t>20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34" action="ppaction://hlinksldjump"/>
                        </a:rPr>
                        <a:t>30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35" action="ppaction://hlinksldjump"/>
                        </a:rPr>
                        <a:t>40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hlinkClick r:id="rId36" action="ppaction://hlinksldjump"/>
                        </a:rPr>
                        <a:t>50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 descr="http://www.soft-wins.net/uploads/posts/2013-07/1372782988_chatology.jpg"/>
          <p:cNvPicPr>
            <a:picLocks noChangeAspect="1" noChangeArrowheads="1"/>
          </p:cNvPicPr>
          <p:nvPr/>
        </p:nvPicPr>
        <p:blipFill>
          <a:blip r:embed="rId3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435" y="2422735"/>
            <a:ext cx="443414" cy="44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photos1.blogger.com/blogger/4729/1751/1600/111%20ch.jpg"/>
          <p:cNvPicPr>
            <a:picLocks noChangeAspect="1" noChangeArrowheads="1"/>
          </p:cNvPicPr>
          <p:nvPr/>
        </p:nvPicPr>
        <p:blipFill>
          <a:blip r:embed="rId3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035" y="1484784"/>
            <a:ext cx="809137" cy="606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http://www.stagneskc.org/images/ScienceIcon.jpg"/>
          <p:cNvPicPr>
            <a:picLocks noChangeAspect="1" noChangeArrowheads="1"/>
          </p:cNvPicPr>
          <p:nvPr/>
        </p:nvPicPr>
        <p:blipFill>
          <a:blip r:embed="rId39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108" y="5589240"/>
            <a:ext cx="57606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в конец 1">
            <a:hlinkClick r:id="rId40" action="ppaction://hlinksldjump" highlightClick="1"/>
          </p:cNvPr>
          <p:cNvSpPr/>
          <p:nvPr/>
        </p:nvSpPr>
        <p:spPr>
          <a:xfrm>
            <a:off x="8532440" y="6327446"/>
            <a:ext cx="521208" cy="413921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49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РЕФЛЕКСИЯ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i="1" dirty="0"/>
              <a:t>Я знаю, ……..</a:t>
            </a:r>
            <a:endParaRPr lang="ru-RU" sz="4000" dirty="0"/>
          </a:p>
          <a:p>
            <a:pPr algn="ctr"/>
            <a:r>
              <a:rPr lang="ru-RU" sz="4000" b="1" i="1" dirty="0" smtClean="0"/>
              <a:t>Я </a:t>
            </a:r>
            <a:r>
              <a:rPr lang="ru-RU" sz="4000" b="1" i="1" dirty="0"/>
              <a:t>умею ……</a:t>
            </a:r>
            <a:endParaRPr lang="ru-RU" sz="4000" dirty="0"/>
          </a:p>
          <a:p>
            <a:pPr algn="ctr"/>
            <a:r>
              <a:rPr lang="ru-RU" sz="4000" b="1" i="1" dirty="0" smtClean="0"/>
              <a:t>Я </a:t>
            </a:r>
            <a:r>
              <a:rPr lang="ru-RU" sz="4000" b="1" i="1" dirty="0"/>
              <a:t>смогу ……</a:t>
            </a:r>
            <a:endParaRPr lang="ru-RU" sz="4000" dirty="0"/>
          </a:p>
          <a:p>
            <a:pPr algn="ctr"/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7654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dirty="0" smtClean="0"/>
          </a:p>
          <a:p>
            <a:pPr marL="0" indent="0" algn="ctr">
              <a:buNone/>
            </a:pPr>
            <a:r>
              <a:rPr lang="ru-RU" sz="6000" dirty="0" smtClean="0"/>
              <a:t>Спасибо за урок!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87129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hlinkClick r:id="rId2"/>
              </a:rPr>
              <a:t>http://</a:t>
            </a:r>
            <a:r>
              <a:rPr lang="en-US" sz="1800" dirty="0" smtClean="0">
                <a:hlinkClick r:id="rId2"/>
              </a:rPr>
              <a:t>hyperbolegames.com/files/2013/06/1297842-molecules-and-formulas-1024x768.jpg</a:t>
            </a:r>
            <a:endParaRPr lang="ru-RU" sz="1800" dirty="0" smtClean="0"/>
          </a:p>
          <a:p>
            <a:r>
              <a:rPr lang="en-US" sz="1800" dirty="0">
                <a:hlinkClick r:id="rId3"/>
              </a:rPr>
              <a:t>http://</a:t>
            </a:r>
            <a:r>
              <a:rPr lang="en-US" sz="1800" dirty="0" smtClean="0">
                <a:hlinkClick r:id="rId3"/>
              </a:rPr>
              <a:t>www.province.ru/yaroslavl/media/k2/items/cache/dd34e32172fe0202ef287e574244e1d2_XL.jpg</a:t>
            </a:r>
            <a:endParaRPr lang="ru-RU" sz="1800" dirty="0" smtClean="0"/>
          </a:p>
          <a:p>
            <a:r>
              <a:rPr lang="en-US" sz="1800" dirty="0">
                <a:hlinkClick r:id="rId4"/>
              </a:rPr>
              <a:t>http://</a:t>
            </a:r>
            <a:r>
              <a:rPr lang="en-US" sz="1800" dirty="0" smtClean="0">
                <a:hlinkClick r:id="rId4"/>
              </a:rPr>
              <a:t>schooln144.ucoz.ru/pedagogi/chemL.jpg</a:t>
            </a:r>
            <a:endParaRPr lang="ru-RU" sz="1800" dirty="0" smtClean="0"/>
          </a:p>
          <a:p>
            <a:r>
              <a:rPr lang="en-US" sz="1800" dirty="0">
                <a:hlinkClick r:id="rId5"/>
              </a:rPr>
              <a:t>http://</a:t>
            </a:r>
            <a:r>
              <a:rPr lang="en-US" sz="1800" dirty="0" smtClean="0">
                <a:hlinkClick r:id="rId5"/>
              </a:rPr>
              <a:t>profesorjrc.es/images/quimica.jpg</a:t>
            </a:r>
            <a:endParaRPr lang="ru-RU" sz="1800" dirty="0" smtClean="0"/>
          </a:p>
          <a:p>
            <a:r>
              <a:rPr lang="en-US" sz="1800" dirty="0">
                <a:hlinkClick r:id="rId6"/>
              </a:rPr>
              <a:t>http://</a:t>
            </a:r>
            <a:r>
              <a:rPr lang="en-US" sz="1800" dirty="0" smtClean="0">
                <a:hlinkClick r:id="rId6"/>
              </a:rPr>
              <a:t>www.soft-wins.net/uploads/posts/2013-07/1372782988_chatology.jpg</a:t>
            </a:r>
            <a:endParaRPr lang="ru-RU" sz="1800" dirty="0" smtClean="0"/>
          </a:p>
          <a:p>
            <a:r>
              <a:rPr lang="en-US" sz="1800" dirty="0">
                <a:hlinkClick r:id="rId7"/>
              </a:rPr>
              <a:t>http://</a:t>
            </a:r>
            <a:r>
              <a:rPr lang="en-US" sz="1800" dirty="0" smtClean="0">
                <a:hlinkClick r:id="rId7"/>
              </a:rPr>
              <a:t>www.stagneskc.org/images/ScienceIcon.jpg</a:t>
            </a:r>
            <a:endParaRPr lang="ru-RU" sz="1800" dirty="0" smtClean="0"/>
          </a:p>
          <a:p>
            <a:pPr marL="0" indent="0">
              <a:buNone/>
            </a:pPr>
            <a:endParaRPr lang="ru-RU" sz="1800" dirty="0" smtClean="0"/>
          </a:p>
          <a:p>
            <a:endParaRPr lang="ru-RU" sz="1800" dirty="0" smtClean="0"/>
          </a:p>
          <a:p>
            <a:endParaRPr lang="ru-RU" sz="1800" dirty="0"/>
          </a:p>
        </p:txBody>
      </p:sp>
      <p:pic>
        <p:nvPicPr>
          <p:cNvPr id="4" name="Picture 4" descr="http://profesorjrc.es/images/quimica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762" y="5486747"/>
            <a:ext cx="2051750" cy="137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339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Определения </a:t>
            </a:r>
            <a:r>
              <a:rPr lang="ru-RU" b="1" dirty="0" smtClean="0">
                <a:solidFill>
                  <a:srgbClr val="FF0000"/>
                </a:solidFill>
              </a:rPr>
              <a:t>10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Дайте определение понятию: ИЗОМЕРИЯ, приведите пример</a:t>
            </a:r>
            <a:endParaRPr lang="ru-RU" sz="4400" dirty="0"/>
          </a:p>
        </p:txBody>
      </p:sp>
      <p:pic>
        <p:nvPicPr>
          <p:cNvPr id="4" name="Picture 4" descr="http://profesorjrc.es/images/quimic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53638"/>
            <a:ext cx="2699792" cy="18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98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Определения </a:t>
            </a:r>
            <a:r>
              <a:rPr lang="ru-RU" b="1" dirty="0" smtClean="0">
                <a:solidFill>
                  <a:srgbClr val="FF0000"/>
                </a:solidFill>
              </a:rPr>
              <a:t>20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Дайте определение понятию: ГОМОЛОГ, приведите примеры гомологических рядов.</a:t>
            </a:r>
            <a:endParaRPr lang="ru-RU" sz="4400" dirty="0"/>
          </a:p>
        </p:txBody>
      </p:sp>
      <p:pic>
        <p:nvPicPr>
          <p:cNvPr id="4" name="Picture 4" descr="http://profesorjrc.es/images/quimic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53638"/>
            <a:ext cx="2699792" cy="18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05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Определения </a:t>
            </a:r>
            <a:r>
              <a:rPr lang="ru-RU" b="1" dirty="0" smtClean="0">
                <a:solidFill>
                  <a:srgbClr val="FF0000"/>
                </a:solidFill>
              </a:rPr>
              <a:t>30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/>
              <a:t>Дайте определение понятию: ГИБРИДИЗАЦИЯ, назовите её виды.</a:t>
            </a:r>
          </a:p>
        </p:txBody>
      </p:sp>
      <p:pic>
        <p:nvPicPr>
          <p:cNvPr id="4" name="Picture 4" descr="http://profesorjrc.es/images/quimic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53638"/>
            <a:ext cx="2699792" cy="18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05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Определения 40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400" dirty="0"/>
              <a:t>Дайте определение понятию: </a:t>
            </a:r>
            <a:r>
              <a:rPr lang="ru-RU" sz="4400" dirty="0" smtClean="0"/>
              <a:t>КРЕКИНГ, назовите его виды</a:t>
            </a:r>
          </a:p>
          <a:p>
            <a:endParaRPr lang="ru-RU" dirty="0"/>
          </a:p>
        </p:txBody>
      </p:sp>
      <p:pic>
        <p:nvPicPr>
          <p:cNvPr id="5" name="Picture 4" descr="http://profesorjrc.es/images/quimic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53638"/>
            <a:ext cx="2699792" cy="18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49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</a:rPr>
              <a:t>Определения 50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6" name="Picture 4" descr="http://profesorjrc.es/images/quimic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53638"/>
            <a:ext cx="2699792" cy="18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400" dirty="0"/>
              <a:t>Дайте определение понятию: </a:t>
            </a:r>
            <a:r>
              <a:rPr lang="ru-RU" sz="4400" dirty="0" smtClean="0"/>
              <a:t>ДЕТОНАЦИОННАЯ СТОЙКОСТЬ БЕНЗИНА</a:t>
            </a:r>
            <a:endParaRPr lang="ru-RU" sz="4400" dirty="0"/>
          </a:p>
          <a:p>
            <a:endParaRPr lang="ru-RU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101584" y="579884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69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4543</TotalTime>
  <Words>826</Words>
  <Application>Microsoft Office PowerPoint</Application>
  <PresentationFormat>Экран (4:3)</PresentationFormat>
  <Paragraphs>177</Paragraphs>
  <Slides>42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Урок –игра в 11 классе Обобщение знаний по теме: Углеводороды.</vt:lpstr>
      <vt:lpstr>Презентация PowerPoint</vt:lpstr>
      <vt:lpstr>Презентация PowerPoint</vt:lpstr>
      <vt:lpstr>Презентация PowerPoint</vt:lpstr>
      <vt:lpstr>Определения 10</vt:lpstr>
      <vt:lpstr>Определения 20</vt:lpstr>
      <vt:lpstr>Определения 30</vt:lpstr>
      <vt:lpstr>Определения 40</vt:lpstr>
      <vt:lpstr>Определения 50</vt:lpstr>
      <vt:lpstr>Молекулы 10</vt:lpstr>
      <vt:lpstr>Молекулы 20</vt:lpstr>
      <vt:lpstr>Молекулы 30</vt:lpstr>
      <vt:lpstr>Молекулы 40</vt:lpstr>
      <vt:lpstr>Молекулы 50</vt:lpstr>
      <vt:lpstr>Химические реакции 10</vt:lpstr>
      <vt:lpstr>Химические реакции 20</vt:lpstr>
      <vt:lpstr>Химические реакции 30</vt:lpstr>
      <vt:lpstr>Химические реакции 40</vt:lpstr>
      <vt:lpstr>Химические реакции 50</vt:lpstr>
      <vt:lpstr>Имена в органической химии 10</vt:lpstr>
      <vt:lpstr>Имена в органической химии 20</vt:lpstr>
      <vt:lpstr>Имена в органической химии 30</vt:lpstr>
      <vt:lpstr>Имена в органической химии 40</vt:lpstr>
      <vt:lpstr>Имена в органической химии 50</vt:lpstr>
      <vt:lpstr>Основные классы углеводородов 10</vt:lpstr>
      <vt:lpstr>Основные классы углеводородов 20</vt:lpstr>
      <vt:lpstr>Основные классы углеводородов 30</vt:lpstr>
      <vt:lpstr>Основные классы углеводородов 40</vt:lpstr>
      <vt:lpstr>Основные классы углеводородов 50</vt:lpstr>
      <vt:lpstr> Природные источники углеводородов  10 </vt:lpstr>
      <vt:lpstr>Природные источники углеводородов 20</vt:lpstr>
      <vt:lpstr>Природные источники углеводородов 30</vt:lpstr>
      <vt:lpstr>Природные источники углеводородов 40</vt:lpstr>
      <vt:lpstr>Природные источники углеводородов 50</vt:lpstr>
      <vt:lpstr>Задачи 10</vt:lpstr>
      <vt:lpstr>Задачи 20</vt:lpstr>
      <vt:lpstr>Задачи 30</vt:lpstr>
      <vt:lpstr>Задачи 40</vt:lpstr>
      <vt:lpstr>Задачи 50</vt:lpstr>
      <vt:lpstr>РЕФЛЕКСИЯ</vt:lpstr>
      <vt:lpstr>Презентация PowerPoint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Евгеньевна Караваева</dc:creator>
  <cp:lastModifiedBy>Asus-PC</cp:lastModifiedBy>
  <cp:revision>58</cp:revision>
  <dcterms:created xsi:type="dcterms:W3CDTF">2014-07-22T11:28:51Z</dcterms:created>
  <dcterms:modified xsi:type="dcterms:W3CDTF">2016-12-23T03:45:54Z</dcterms:modified>
</cp:coreProperties>
</file>