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9" r:id="rId3"/>
    <p:sldId id="257" r:id="rId4"/>
    <p:sldId id="258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FF"/>
    <a:srgbClr val="5E29E3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63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tint val="66000"/>
                <a:satMod val="16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31A425-2E94-47EB-8AB0-6554EF3A9242}" type="datetimeFigureOut">
              <a:rPr lang="ru-RU" smtClean="0"/>
              <a:pPr/>
              <a:t>02.10.2010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AAE8DC-2D16-4D60-9827-29DA31720217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Таблица 10"/>
          <p:cNvGraphicFramePr>
            <a:graphicFrameLocks noGrp="1"/>
          </p:cNvGraphicFramePr>
          <p:nvPr/>
        </p:nvGraphicFramePr>
        <p:xfrm>
          <a:off x="428596" y="1928802"/>
          <a:ext cx="8143933" cy="785818"/>
        </p:xfrm>
        <a:graphic>
          <a:graphicData uri="http://schemas.openxmlformats.org/drawingml/2006/table">
            <a:tbl>
              <a:tblPr/>
              <a:tblGrid>
                <a:gridCol w="1343586"/>
                <a:gridCol w="442364"/>
                <a:gridCol w="1071570"/>
                <a:gridCol w="448214"/>
                <a:gridCol w="778382"/>
                <a:gridCol w="551703"/>
                <a:gridCol w="936345"/>
                <a:gridCol w="725961"/>
                <a:gridCol w="778382"/>
                <a:gridCol w="550504"/>
                <a:gridCol w="516922"/>
              </a:tblGrid>
              <a:tr h="78581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500" b="1" dirty="0">
                          <a:latin typeface="Times New Roman"/>
                          <a:ea typeface="Times New Roman"/>
                          <a:cs typeface="Times New Roman"/>
                        </a:rPr>
                        <a:t>20-7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45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500" b="1" dirty="0">
                          <a:latin typeface="Times New Roman"/>
                          <a:ea typeface="Times New Roman"/>
                          <a:cs typeface="Times New Roman"/>
                        </a:rPr>
                        <a:t>+15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6DDE8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45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500" b="1" dirty="0">
                          <a:latin typeface="Times New Roman"/>
                          <a:ea typeface="Times New Roman"/>
                          <a:cs typeface="Times New Roman"/>
                        </a:rPr>
                        <a:t>+2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9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45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500" b="1" dirty="0">
                          <a:latin typeface="Times New Roman"/>
                          <a:ea typeface="Times New Roman"/>
                          <a:cs typeface="Times New Roman"/>
                        </a:rPr>
                        <a:t>-19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45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500" b="1" dirty="0">
                          <a:latin typeface="Times New Roman"/>
                          <a:ea typeface="Times New Roman"/>
                          <a:cs typeface="Times New Roman"/>
                        </a:rPr>
                        <a:t>-8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45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500" b="1" dirty="0">
                          <a:latin typeface="Times New Roman"/>
                          <a:ea typeface="Times New Roman"/>
                          <a:cs typeface="Times New Roman"/>
                        </a:rPr>
                        <a:t>?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</a:tr>
            </a:tbl>
          </a:graphicData>
        </a:graphic>
      </p:graphicFrame>
      <p:sp>
        <p:nvSpPr>
          <p:cNvPr id="15372" name="AutoShape 12"/>
          <p:cNvSpPr>
            <a:spLocks noChangeShapeType="1"/>
          </p:cNvSpPr>
          <p:nvPr/>
        </p:nvSpPr>
        <p:spPr bwMode="auto">
          <a:xfrm>
            <a:off x="-22225" y="77788"/>
            <a:ext cx="317500" cy="0"/>
          </a:xfrm>
          <a:prstGeom prst="straightConnector1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5371" name="AutoShape 11"/>
          <p:cNvSpPr>
            <a:spLocks noChangeShapeType="1"/>
          </p:cNvSpPr>
          <p:nvPr/>
        </p:nvSpPr>
        <p:spPr bwMode="auto">
          <a:xfrm>
            <a:off x="1588" y="77788"/>
            <a:ext cx="317500" cy="0"/>
          </a:xfrm>
          <a:prstGeom prst="straightConnector1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5370" name="AutoShape 10"/>
          <p:cNvSpPr>
            <a:spLocks noChangeShapeType="1"/>
          </p:cNvSpPr>
          <p:nvPr/>
        </p:nvSpPr>
        <p:spPr bwMode="auto">
          <a:xfrm>
            <a:off x="1588" y="77788"/>
            <a:ext cx="317500" cy="0"/>
          </a:xfrm>
          <a:prstGeom prst="straightConnector1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5369" name="AutoShape 9"/>
          <p:cNvSpPr>
            <a:spLocks noChangeShapeType="1"/>
          </p:cNvSpPr>
          <p:nvPr/>
        </p:nvSpPr>
        <p:spPr bwMode="auto">
          <a:xfrm>
            <a:off x="76200" y="77788"/>
            <a:ext cx="317500" cy="0"/>
          </a:xfrm>
          <a:prstGeom prst="straightConnector1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5368" name="AutoShape 8"/>
          <p:cNvSpPr>
            <a:spLocks noChangeShapeType="1"/>
          </p:cNvSpPr>
          <p:nvPr/>
        </p:nvSpPr>
        <p:spPr bwMode="auto">
          <a:xfrm>
            <a:off x="-26988" y="77788"/>
            <a:ext cx="317501" cy="0"/>
          </a:xfrm>
          <a:prstGeom prst="straightConnector1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graphicFrame>
        <p:nvGraphicFramePr>
          <p:cNvPr id="17" name="Таблица 16"/>
          <p:cNvGraphicFramePr>
            <a:graphicFrameLocks noGrp="1"/>
          </p:cNvGraphicFramePr>
          <p:nvPr/>
        </p:nvGraphicFramePr>
        <p:xfrm>
          <a:off x="642910" y="3857628"/>
          <a:ext cx="7643866" cy="1428760"/>
        </p:xfrm>
        <a:graphic>
          <a:graphicData uri="http://schemas.openxmlformats.org/drawingml/2006/table">
            <a:tbl>
              <a:tblPr/>
              <a:tblGrid>
                <a:gridCol w="2143140"/>
                <a:gridCol w="508579"/>
                <a:gridCol w="2287395"/>
                <a:gridCol w="657165"/>
                <a:gridCol w="2047587"/>
              </a:tblGrid>
              <a:tr h="142876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Times New Roman"/>
                          <a:ea typeface="Times New Roman"/>
                        </a:rPr>
                        <a:t>       2</a:t>
                      </a:r>
                      <a:endParaRPr lang="ru-RU" sz="3200" dirty="0">
                        <a:latin typeface="Times New Roman"/>
                        <a:ea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Times New Roman"/>
                          <a:ea typeface="Times New Roman"/>
                        </a:rPr>
                        <a:t>величины</a:t>
                      </a:r>
                      <a:endParaRPr lang="ru-RU" sz="3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3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Times New Roman"/>
                          <a:ea typeface="Times New Roman"/>
                        </a:rPr>
                        <a:t>Уравнения</a:t>
                      </a:r>
                      <a:endParaRPr lang="ru-RU" sz="3200" dirty="0">
                        <a:latin typeface="Times New Roman"/>
                        <a:ea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Times New Roman"/>
                          <a:ea typeface="Times New Roman"/>
                        </a:rPr>
                        <a:t>          3</a:t>
                      </a:r>
                      <a:endParaRPr lang="ru-RU" sz="3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66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3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Times New Roman"/>
                          <a:ea typeface="Times New Roman"/>
                        </a:rPr>
                        <a:t>      4</a:t>
                      </a:r>
                      <a:endParaRPr lang="ru-RU" sz="3200" dirty="0">
                        <a:latin typeface="Times New Roman"/>
                        <a:ea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Times New Roman"/>
                          <a:ea typeface="Times New Roman"/>
                        </a:rPr>
                        <a:t>задачи</a:t>
                      </a:r>
                      <a:endParaRPr lang="ru-RU" sz="3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</a:tr>
            </a:tbl>
          </a:graphicData>
        </a:graphic>
      </p:graphicFrame>
      <p:cxnSp>
        <p:nvCxnSpPr>
          <p:cNvPr id="19" name="Прямая со стрелкой 18"/>
          <p:cNvCxnSpPr/>
          <p:nvPr/>
        </p:nvCxnSpPr>
        <p:spPr>
          <a:xfrm>
            <a:off x="1857356" y="2357430"/>
            <a:ext cx="35719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/>
          <p:nvPr/>
        </p:nvCxnSpPr>
        <p:spPr>
          <a:xfrm>
            <a:off x="7572396" y="2285992"/>
            <a:ext cx="35719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Прямая со стрелкой 23"/>
          <p:cNvCxnSpPr/>
          <p:nvPr/>
        </p:nvCxnSpPr>
        <p:spPr>
          <a:xfrm>
            <a:off x="6215074" y="2285992"/>
            <a:ext cx="35719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/>
          <p:cNvCxnSpPr/>
          <p:nvPr/>
        </p:nvCxnSpPr>
        <p:spPr>
          <a:xfrm>
            <a:off x="4643438" y="2285992"/>
            <a:ext cx="35719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Прямая со стрелкой 25"/>
          <p:cNvCxnSpPr/>
          <p:nvPr/>
        </p:nvCxnSpPr>
        <p:spPr>
          <a:xfrm>
            <a:off x="3286116" y="2357430"/>
            <a:ext cx="35719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857224" y="714356"/>
            <a:ext cx="7643866" cy="1077218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>
                <a:latin typeface="Times New Roman" pitchFamily="18" charset="0"/>
                <a:cs typeface="Times New Roman" pitchFamily="18" charset="0"/>
              </a:rPr>
              <a:t>Арифметическая цепочка    </a:t>
            </a:r>
          </a:p>
          <a:p>
            <a:pPr algn="ctr"/>
            <a:r>
              <a:rPr lang="ru-RU" sz="3200" b="1" dirty="0" smtClean="0">
                <a:latin typeface="Times New Roman" pitchFamily="18" charset="0"/>
                <a:cs typeface="Times New Roman" pitchFamily="18" charset="0"/>
              </a:rPr>
              <a:t>1 уровень</a:t>
            </a:r>
            <a:endParaRPr lang="ru-RU" sz="32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0000"/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71472" y="571480"/>
            <a:ext cx="8143932" cy="1384995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ru-RU" sz="4200" b="1" dirty="0" smtClean="0">
                <a:latin typeface="Times New Roman" pitchFamily="18" charset="0"/>
                <a:cs typeface="Times New Roman" pitchFamily="18" charset="0"/>
              </a:rPr>
              <a:t>Реши примеры с  «окошечками»</a:t>
            </a:r>
          </a:p>
          <a:p>
            <a:pPr algn="ctr"/>
            <a:r>
              <a:rPr lang="ru-RU" sz="4200" b="1" dirty="0" smtClean="0">
                <a:latin typeface="Times New Roman" pitchFamily="18" charset="0"/>
                <a:cs typeface="Times New Roman" pitchFamily="18" charset="0"/>
              </a:rPr>
              <a:t>1 уровень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571472" y="2428868"/>
            <a:ext cx="8072494" cy="33239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7000" b="1" dirty="0" smtClean="0">
                <a:latin typeface="Times New Roman" pitchFamily="18" charset="0"/>
                <a:cs typeface="Times New Roman" pitchFamily="18" charset="0"/>
                <a:sym typeface="Webdings"/>
              </a:rPr>
              <a:t>+20=45</a:t>
            </a:r>
          </a:p>
          <a:p>
            <a:pPr algn="ctr"/>
            <a:r>
              <a:rPr lang="ru-RU" sz="7000" b="1" dirty="0" smtClean="0">
                <a:latin typeface="Times New Roman" pitchFamily="18" charset="0"/>
                <a:cs typeface="Times New Roman" pitchFamily="18" charset="0"/>
                <a:sym typeface="Webdings"/>
              </a:rPr>
              <a:t>30- =15</a:t>
            </a:r>
          </a:p>
          <a:p>
            <a:pPr algn="ctr"/>
            <a:r>
              <a:rPr lang="ru-RU" sz="7000" b="1" dirty="0" smtClean="0">
                <a:latin typeface="Times New Roman" pitchFamily="18" charset="0"/>
                <a:cs typeface="Times New Roman" pitchFamily="18" charset="0"/>
                <a:sym typeface="Webdings"/>
              </a:rPr>
              <a:t>-20=13</a:t>
            </a:r>
            <a:endParaRPr lang="ru-RU" sz="70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92D050"/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28596" y="714356"/>
            <a:ext cx="8143932" cy="1938992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ru-RU" sz="4000" b="1" dirty="0" smtClean="0"/>
              <a:t>Лист самоконтроля  примеры с « окошечками»</a:t>
            </a:r>
          </a:p>
          <a:p>
            <a:pPr algn="ctr"/>
            <a:r>
              <a:rPr lang="ru-RU" sz="4000" b="1" dirty="0" smtClean="0"/>
              <a:t>3 уровень</a:t>
            </a:r>
            <a:endParaRPr lang="ru-RU" sz="40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500034" y="2786058"/>
            <a:ext cx="8143932" cy="30931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6500" b="1" dirty="0" smtClean="0">
                <a:latin typeface="Times New Roman" pitchFamily="18" charset="0"/>
                <a:cs typeface="Times New Roman" pitchFamily="18" charset="0"/>
              </a:rPr>
              <a:t>76+24=45+55</a:t>
            </a:r>
          </a:p>
          <a:p>
            <a:pPr algn="ctr"/>
            <a:r>
              <a:rPr lang="ru-RU" sz="6500" b="1" dirty="0" smtClean="0">
                <a:latin typeface="Times New Roman" pitchFamily="18" charset="0"/>
                <a:cs typeface="Times New Roman" pitchFamily="18" charset="0"/>
              </a:rPr>
              <a:t>62-27=20+15</a:t>
            </a:r>
          </a:p>
          <a:p>
            <a:pPr algn="ctr"/>
            <a:r>
              <a:rPr lang="ru-RU" sz="6500" b="1" dirty="0" smtClean="0">
                <a:latin typeface="Times New Roman" pitchFamily="18" charset="0"/>
                <a:cs typeface="Times New Roman" pitchFamily="18" charset="0"/>
              </a:rPr>
              <a:t>75-48=20+7</a:t>
            </a:r>
            <a:endParaRPr lang="ru-RU" sz="65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7030A0"/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428728" y="714357"/>
            <a:ext cx="6858048" cy="23698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5400" b="1" dirty="0" smtClean="0">
                <a:latin typeface="Times New Roman" pitchFamily="18" charset="0"/>
                <a:cs typeface="Times New Roman" pitchFamily="18" charset="0"/>
              </a:rPr>
              <a:t>Заполни пропуски</a:t>
            </a:r>
          </a:p>
          <a:p>
            <a:pPr algn="ctr"/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1 уровень</a:t>
            </a:r>
          </a:p>
          <a:p>
            <a:pPr algn="ctr"/>
            <a:endParaRPr lang="ru-RU" sz="5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714348" y="1857364"/>
            <a:ext cx="64294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642911" y="3214685"/>
          <a:ext cx="7572426" cy="2786082"/>
        </p:xfrm>
        <a:graphic>
          <a:graphicData uri="http://schemas.openxmlformats.org/drawingml/2006/table">
            <a:tbl>
              <a:tblPr/>
              <a:tblGrid>
                <a:gridCol w="2838626"/>
                <a:gridCol w="946208"/>
                <a:gridCol w="946208"/>
                <a:gridCol w="946208"/>
                <a:gridCol w="947588"/>
                <a:gridCol w="947588"/>
              </a:tblGrid>
              <a:tr h="81943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800" b="1" dirty="0">
                          <a:latin typeface="Times New Roman"/>
                          <a:ea typeface="Times New Roman"/>
                          <a:cs typeface="Times New Roman"/>
                        </a:rPr>
                        <a:t>Уменьшаемое</a:t>
                      </a:r>
                      <a:endParaRPr lang="ru-RU" sz="24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000" b="1" dirty="0">
                          <a:latin typeface="Times New Roman"/>
                          <a:ea typeface="Times New Roman"/>
                          <a:cs typeface="Times New Roman"/>
                        </a:rPr>
                        <a:t>45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40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000" b="1" dirty="0">
                          <a:latin typeface="Times New Roman"/>
                          <a:ea typeface="Times New Roman"/>
                          <a:cs typeface="Times New Roman"/>
                        </a:rPr>
                        <a:t>100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40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000" b="1">
                          <a:latin typeface="Times New Roman"/>
                          <a:ea typeface="Times New Roman"/>
                          <a:cs typeface="Times New Roman"/>
                        </a:rPr>
                        <a:t>14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1943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800" b="1" dirty="0">
                          <a:latin typeface="Times New Roman"/>
                          <a:ea typeface="Times New Roman"/>
                          <a:cs typeface="Times New Roman"/>
                        </a:rPr>
                        <a:t>Вычитаемое</a:t>
                      </a:r>
                      <a:endParaRPr lang="ru-RU" sz="24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40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000" b="1" dirty="0">
                          <a:latin typeface="Times New Roman"/>
                          <a:ea typeface="Times New Roman"/>
                          <a:cs typeface="Times New Roman"/>
                        </a:rPr>
                        <a:t>36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40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000" b="1" dirty="0">
                          <a:latin typeface="Times New Roman"/>
                          <a:ea typeface="Times New Roman"/>
                          <a:cs typeface="Times New Roman"/>
                        </a:rPr>
                        <a:t>7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40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4721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800" b="1" dirty="0">
                          <a:latin typeface="Times New Roman"/>
                          <a:ea typeface="Times New Roman"/>
                          <a:cs typeface="Times New Roman"/>
                        </a:rPr>
                        <a:t>Значение разности</a:t>
                      </a:r>
                      <a:endParaRPr lang="ru-RU" sz="24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000" b="1" dirty="0">
                          <a:latin typeface="Times New Roman"/>
                          <a:ea typeface="Times New Roman"/>
                          <a:cs typeface="Times New Roman"/>
                        </a:rPr>
                        <a:t>34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000" b="1" dirty="0">
                          <a:latin typeface="Times New Roman"/>
                          <a:ea typeface="Times New Roman"/>
                          <a:cs typeface="Times New Roman"/>
                        </a:rPr>
                        <a:t>24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000" b="1">
                          <a:latin typeface="Times New Roman"/>
                          <a:ea typeface="Times New Roman"/>
                          <a:cs typeface="Times New Roman"/>
                        </a:rPr>
                        <a:t>68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000" b="1">
                          <a:latin typeface="Times New Roman"/>
                          <a:ea typeface="Times New Roman"/>
                          <a:cs typeface="Times New Roman"/>
                        </a:rPr>
                        <a:t>8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4000" b="1" dirty="0">
                          <a:latin typeface="Times New Roman"/>
                          <a:ea typeface="Times New Roman"/>
                          <a:cs typeface="Times New Roman"/>
                        </a:rPr>
                        <a:t>6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0B0F0"/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00034" y="500042"/>
            <a:ext cx="8286808" cy="707886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Выбери только уравнения</a:t>
            </a:r>
            <a:endParaRPr lang="ru-RU" sz="4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642910" y="1500174"/>
            <a:ext cx="7858180" cy="36625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4000" b="1" dirty="0">
                <a:latin typeface="Times New Roman" pitchFamily="18" charset="0"/>
                <a:cs typeface="Times New Roman" pitchFamily="18" charset="0"/>
              </a:rPr>
              <a:t>26+45= 71              </a:t>
            </a: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56-х&gt;12</a:t>
            </a:r>
          </a:p>
          <a:p>
            <a:endParaRPr lang="ru-RU" b="1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4000" b="1" dirty="0">
                <a:latin typeface="Times New Roman" pitchFamily="18" charset="0"/>
                <a:cs typeface="Times New Roman" pitchFamily="18" charset="0"/>
              </a:rPr>
              <a:t>72-с=54                 </a:t>
            </a: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а+18</a:t>
            </a:r>
          </a:p>
          <a:p>
            <a:endParaRPr lang="ru-RU" b="1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4000" b="1" dirty="0">
                <a:latin typeface="Times New Roman" pitchFamily="18" charset="0"/>
                <a:cs typeface="Times New Roman" pitchFamily="18" charset="0"/>
              </a:rPr>
              <a:t>46</a:t>
            </a:r>
            <a:r>
              <a:rPr lang="en-US" sz="4000" b="1" dirty="0">
                <a:latin typeface="Times New Roman" pitchFamily="18" charset="0"/>
                <a:cs typeface="Times New Roman" pitchFamily="18" charset="0"/>
              </a:rPr>
              <a:t>-</a:t>
            </a:r>
            <a:r>
              <a:rPr lang="ru-RU" sz="4000" b="1" dirty="0">
                <a:latin typeface="Times New Roman" pitchFamily="18" charset="0"/>
                <a:cs typeface="Times New Roman" pitchFamily="18" charset="0"/>
              </a:rPr>
              <a:t>23</a:t>
            </a:r>
            <a:r>
              <a:rPr lang="en-US" sz="4000" b="1" dirty="0">
                <a:latin typeface="Times New Roman" pitchFamily="18" charset="0"/>
                <a:cs typeface="Times New Roman" pitchFamily="18" charset="0"/>
              </a:rPr>
              <a:t>&lt;100-32         </a:t>
            </a: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sz="4000" b="1" dirty="0" smtClean="0">
                <a:latin typeface="Times New Roman" pitchFamily="18" charset="0"/>
                <a:cs typeface="Times New Roman" pitchFamily="18" charset="0"/>
              </a:rPr>
              <a:t>c-37=100-52</a:t>
            </a:r>
            <a:endParaRPr lang="ru-RU" sz="4000" b="1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b="1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4000" b="1" dirty="0">
                <a:latin typeface="Times New Roman" pitchFamily="18" charset="0"/>
                <a:cs typeface="Times New Roman" pitchFamily="18" charset="0"/>
              </a:rPr>
              <a:t>63-26=37                </a:t>
            </a: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en-US" sz="4000" b="1" dirty="0" smtClean="0">
                <a:latin typeface="Times New Roman" pitchFamily="18" charset="0"/>
                <a:cs typeface="Times New Roman" pitchFamily="18" charset="0"/>
              </a:rPr>
              <a:t>56+41</a:t>
            </a:r>
            <a:r>
              <a:rPr lang="en-GB" sz="4000" b="1" dirty="0">
                <a:latin typeface="Times New Roman" pitchFamily="18" charset="0"/>
                <a:cs typeface="Times New Roman" pitchFamily="18" charset="0"/>
              </a:rPr>
              <a:t>&gt;</a:t>
            </a:r>
            <a:r>
              <a:rPr lang="ru-RU" sz="4000" b="1" dirty="0">
                <a:latin typeface="Times New Roman" pitchFamily="18" charset="0"/>
                <a:cs typeface="Times New Roman" pitchFamily="18" charset="0"/>
              </a:rPr>
              <a:t>35+12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FF00"/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71472" y="571480"/>
            <a:ext cx="8001056" cy="1200329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Самоконтроль</a:t>
            </a:r>
          </a:p>
          <a:p>
            <a:pPr algn="ctr"/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2 уровень</a:t>
            </a:r>
            <a:endParaRPr lang="ru-RU" sz="36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28596" y="2214554"/>
            <a:ext cx="8429684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38+х=72                          х-100=75-38</a:t>
            </a:r>
          </a:p>
          <a:p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Х=72-38                          х-100=37</a:t>
            </a:r>
          </a:p>
          <a:p>
            <a:r>
              <a:rPr lang="ru-RU" sz="3600" b="1" u="sng" dirty="0" smtClean="0">
                <a:latin typeface="Times New Roman" pitchFamily="18" charset="0"/>
                <a:cs typeface="Times New Roman" pitchFamily="18" charset="0"/>
              </a:rPr>
              <a:t>Х=34 </a:t>
            </a: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                              х=100+37</a:t>
            </a:r>
          </a:p>
          <a:p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38+34=72                        </a:t>
            </a:r>
            <a:r>
              <a:rPr lang="ru-RU" sz="3600" b="1" u="sng" dirty="0" smtClean="0">
                <a:latin typeface="Times New Roman" pitchFamily="18" charset="0"/>
                <a:cs typeface="Times New Roman" pitchFamily="18" charset="0"/>
              </a:rPr>
              <a:t>х=137</a:t>
            </a:r>
          </a:p>
          <a:p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72=72                               137-100=75-38</a:t>
            </a:r>
          </a:p>
          <a:p>
            <a:r>
              <a:rPr lang="ru-RU" sz="36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                                         37=37</a:t>
            </a:r>
            <a:endParaRPr lang="ru-RU" sz="36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42910" y="428604"/>
            <a:ext cx="7643866" cy="584775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>
                <a:latin typeface="Times New Roman" pitchFamily="18" charset="0"/>
                <a:cs typeface="Times New Roman" pitchFamily="18" charset="0"/>
              </a:rPr>
              <a:t>Это интересно!</a:t>
            </a:r>
            <a:endParaRPr lang="ru-RU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714348" y="1428736"/>
            <a:ext cx="7500990" cy="5109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b="1" i="1" dirty="0"/>
              <a:t>25 – столько граммов костной ткани </a:t>
            </a:r>
            <a:r>
              <a:rPr lang="ru-RU" sz="2800" b="1" i="1" dirty="0" smtClean="0"/>
              <a:t>   </a:t>
            </a:r>
          </a:p>
          <a:p>
            <a:r>
              <a:rPr lang="ru-RU" sz="2800" b="1" i="1" dirty="0"/>
              <a:t> </a:t>
            </a:r>
            <a:r>
              <a:rPr lang="ru-RU" sz="2800" b="1" i="1" dirty="0" smtClean="0"/>
              <a:t>        вырабатывает </a:t>
            </a:r>
            <a:r>
              <a:rPr lang="ru-RU" sz="2800" b="1" i="1" dirty="0"/>
              <a:t>организм марала в </a:t>
            </a:r>
            <a:r>
              <a:rPr lang="ru-RU" sz="2800" b="1" i="1" dirty="0" smtClean="0"/>
              <a:t> </a:t>
            </a:r>
          </a:p>
          <a:p>
            <a:r>
              <a:rPr lang="ru-RU" sz="2800" b="1" i="1" dirty="0"/>
              <a:t> </a:t>
            </a:r>
            <a:r>
              <a:rPr lang="ru-RU" sz="2800" b="1" i="1" dirty="0" smtClean="0"/>
              <a:t>        период </a:t>
            </a:r>
            <a:r>
              <a:rPr lang="ru-RU" sz="2800" b="1" i="1" dirty="0"/>
              <a:t>роста</a:t>
            </a:r>
            <a:endParaRPr lang="ru-RU" sz="2800" b="1" dirty="0"/>
          </a:p>
          <a:p>
            <a:r>
              <a:rPr lang="ru-RU" sz="2800" b="1" i="1" dirty="0"/>
              <a:t>76- столько килограммов весит молодой </a:t>
            </a:r>
            <a:endParaRPr lang="ru-RU" sz="2800" b="1" i="1" dirty="0" smtClean="0"/>
          </a:p>
          <a:p>
            <a:r>
              <a:rPr lang="ru-RU" sz="2800" b="1" i="1" dirty="0"/>
              <a:t> </a:t>
            </a:r>
            <a:r>
              <a:rPr lang="ru-RU" sz="2800" b="1" i="1" dirty="0" smtClean="0"/>
              <a:t>      марал</a:t>
            </a:r>
            <a:r>
              <a:rPr lang="ru-RU" sz="2800" b="1" i="1" dirty="0"/>
              <a:t>.</a:t>
            </a:r>
            <a:endParaRPr lang="ru-RU" sz="2800" b="1" dirty="0"/>
          </a:p>
          <a:p>
            <a:r>
              <a:rPr lang="ru-RU" sz="2800" b="1" i="1" dirty="0"/>
              <a:t>34- примерно столько килограммов съедает </a:t>
            </a:r>
            <a:endParaRPr lang="ru-RU" sz="2800" b="1" i="1" dirty="0" smtClean="0"/>
          </a:p>
          <a:p>
            <a:r>
              <a:rPr lang="ru-RU" sz="2800" b="1" i="1" dirty="0"/>
              <a:t> </a:t>
            </a:r>
            <a:r>
              <a:rPr lang="ru-RU" sz="2800" b="1" i="1" dirty="0" smtClean="0"/>
              <a:t>      марал </a:t>
            </a:r>
            <a:r>
              <a:rPr lang="ru-RU" sz="2800" b="1" i="1" dirty="0"/>
              <a:t>за летний период.</a:t>
            </a:r>
            <a:endParaRPr lang="ru-RU" sz="2800" b="1" dirty="0"/>
          </a:p>
          <a:p>
            <a:r>
              <a:rPr lang="ru-RU" sz="2800" b="1" i="1" dirty="0"/>
              <a:t>137- столько сантиметров длина рога по </a:t>
            </a:r>
            <a:endParaRPr lang="ru-RU" sz="2800" b="1" i="1" dirty="0" smtClean="0"/>
          </a:p>
          <a:p>
            <a:r>
              <a:rPr lang="ru-RU" sz="2800" b="1" i="1" dirty="0"/>
              <a:t> </a:t>
            </a:r>
            <a:r>
              <a:rPr lang="ru-RU" sz="2800" b="1" i="1" dirty="0" smtClean="0"/>
              <a:t>       сгибу</a:t>
            </a:r>
            <a:endParaRPr lang="ru-RU" sz="2800" b="1" dirty="0"/>
          </a:p>
          <a:p>
            <a:r>
              <a:rPr lang="ru-RU" sz="2800" b="1" i="1" dirty="0"/>
              <a:t>340 – столько килограммов весит взрослый </a:t>
            </a:r>
            <a:endParaRPr lang="ru-RU" sz="2800" b="1" i="1" dirty="0" smtClean="0"/>
          </a:p>
          <a:p>
            <a:r>
              <a:rPr lang="ru-RU" sz="2800" b="1" i="1" dirty="0"/>
              <a:t> </a:t>
            </a:r>
            <a:r>
              <a:rPr lang="ru-RU" sz="2800" b="1" i="1" dirty="0" smtClean="0"/>
              <a:t>       самец </a:t>
            </a:r>
            <a:r>
              <a:rPr lang="ru-RU" sz="2800" b="1" i="1" dirty="0"/>
              <a:t>марала</a:t>
            </a:r>
            <a:endParaRPr lang="ru-RU" b="1" dirty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title"/>
          </p:nvPr>
        </p:nvSpPr>
        <p:spPr>
          <a:xfrm>
            <a:off x="457200" y="273050"/>
            <a:ext cx="3328982" cy="1162050"/>
          </a:xfrm>
        </p:spPr>
        <p:txBody>
          <a:bodyPr>
            <a:noAutofit/>
          </a:bodyPr>
          <a:lstStyle/>
          <a:p>
            <a:pPr algn="ctr"/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СОХРАНИМ РОДНУЮ ПРИРОДУ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!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Текст 9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328982" cy="4691063"/>
          </a:xfrm>
        </p:spPr>
        <p:txBody>
          <a:bodyPr/>
          <a:lstStyle/>
          <a:p>
            <a:endParaRPr lang="ru-RU" dirty="0" smtClean="0"/>
          </a:p>
          <a:p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МЫ В ОТВЕТЕ ЗА ТЕХ, КОГО ПРИРУЧИЛИ!</a:t>
            </a:r>
            <a:endParaRPr lang="ru-RU" sz="3600" b="1" i="1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11" name="Содержимое 10" descr="C:\Documents and Settings\Администратор\Рабочий стол\825075.JPG"/>
          <p:cNvPicPr>
            <a:picLocks noGrp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 bwMode="auto">
          <a:xfrm>
            <a:off x="4179887" y="273050"/>
            <a:ext cx="4321203" cy="5853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73</TotalTime>
  <Words>170</Words>
  <Application>Microsoft Office PowerPoint</Application>
  <PresentationFormat>Экран (4:3)</PresentationFormat>
  <Paragraphs>70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Тема Office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СОХРАНИМ РОДНУЮ ПРИРОДУ!</vt:lpstr>
    </vt:vector>
  </TitlesOfParts>
  <Company>Reanimator Extreme Edition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Реши арифметическую цепочку</dc:title>
  <dc:creator>Admin</dc:creator>
  <cp:lastModifiedBy>Admin</cp:lastModifiedBy>
  <cp:revision>8</cp:revision>
  <dcterms:created xsi:type="dcterms:W3CDTF">2010-10-01T16:23:22Z</dcterms:created>
  <dcterms:modified xsi:type="dcterms:W3CDTF">2010-10-02T12:31:30Z</dcterms:modified>
</cp:coreProperties>
</file>

<file path=docProps/thumbnail.jpeg>
</file>