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5E29E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1A425-2E94-47EB-8AB0-6554EF3A9242}" type="datetimeFigureOut">
              <a:rPr lang="ru-RU" smtClean="0"/>
              <a:pPr/>
              <a:t>02.10.2010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8DC-2D16-4D60-9827-29DA31720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1A425-2E94-47EB-8AB0-6554EF3A9242}" type="datetimeFigureOut">
              <a:rPr lang="ru-RU" smtClean="0"/>
              <a:pPr/>
              <a:t>02.10.2010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8DC-2D16-4D60-9827-29DA31720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1A425-2E94-47EB-8AB0-6554EF3A9242}" type="datetimeFigureOut">
              <a:rPr lang="ru-RU" smtClean="0"/>
              <a:pPr/>
              <a:t>02.10.2010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8DC-2D16-4D60-9827-29DA31720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1A425-2E94-47EB-8AB0-6554EF3A9242}" type="datetimeFigureOut">
              <a:rPr lang="ru-RU" smtClean="0"/>
              <a:pPr/>
              <a:t>02.10.2010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8DC-2D16-4D60-9827-29DA31720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1A425-2E94-47EB-8AB0-6554EF3A9242}" type="datetimeFigureOut">
              <a:rPr lang="ru-RU" smtClean="0"/>
              <a:pPr/>
              <a:t>02.10.2010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8DC-2D16-4D60-9827-29DA31720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1A425-2E94-47EB-8AB0-6554EF3A9242}" type="datetimeFigureOut">
              <a:rPr lang="ru-RU" smtClean="0"/>
              <a:pPr/>
              <a:t>02.10.2010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8DC-2D16-4D60-9827-29DA31720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1A425-2E94-47EB-8AB0-6554EF3A9242}" type="datetimeFigureOut">
              <a:rPr lang="ru-RU" smtClean="0"/>
              <a:pPr/>
              <a:t>02.10.2010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8DC-2D16-4D60-9827-29DA31720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1A425-2E94-47EB-8AB0-6554EF3A9242}" type="datetimeFigureOut">
              <a:rPr lang="ru-RU" smtClean="0"/>
              <a:pPr/>
              <a:t>02.10.2010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8DC-2D16-4D60-9827-29DA31720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1A425-2E94-47EB-8AB0-6554EF3A9242}" type="datetimeFigureOut">
              <a:rPr lang="ru-RU" smtClean="0"/>
              <a:pPr/>
              <a:t>02.10.2010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8DC-2D16-4D60-9827-29DA31720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1A425-2E94-47EB-8AB0-6554EF3A9242}" type="datetimeFigureOut">
              <a:rPr lang="ru-RU" smtClean="0"/>
              <a:pPr/>
              <a:t>02.10.2010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8DC-2D16-4D60-9827-29DA31720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1A425-2E94-47EB-8AB0-6554EF3A9242}" type="datetimeFigureOut">
              <a:rPr lang="ru-RU" smtClean="0"/>
              <a:pPr/>
              <a:t>02.10.2010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AE8DC-2D16-4D60-9827-29DA31720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1A425-2E94-47EB-8AB0-6554EF3A9242}" type="datetimeFigureOut">
              <a:rPr lang="ru-RU" smtClean="0"/>
              <a:pPr/>
              <a:t>02.10.2010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AE8DC-2D16-4D60-9827-29DA31720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28596" y="1928802"/>
          <a:ext cx="8143933" cy="785818"/>
        </p:xfrm>
        <a:graphic>
          <a:graphicData uri="http://schemas.openxmlformats.org/drawingml/2006/table">
            <a:tbl>
              <a:tblPr/>
              <a:tblGrid>
                <a:gridCol w="1343586"/>
                <a:gridCol w="442364"/>
                <a:gridCol w="1071570"/>
                <a:gridCol w="448214"/>
                <a:gridCol w="778382"/>
                <a:gridCol w="551703"/>
                <a:gridCol w="936345"/>
                <a:gridCol w="725961"/>
                <a:gridCol w="778382"/>
                <a:gridCol w="550504"/>
                <a:gridCol w="516922"/>
              </a:tblGrid>
              <a:tr h="7858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500" b="1" dirty="0">
                          <a:latin typeface="Times New Roman"/>
                          <a:ea typeface="Times New Roman"/>
                          <a:cs typeface="Times New Roman"/>
                        </a:rPr>
                        <a:t>20-7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45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500" b="1" dirty="0">
                          <a:latin typeface="Times New Roman"/>
                          <a:ea typeface="Times New Roman"/>
                          <a:cs typeface="Times New Roman"/>
                        </a:rPr>
                        <a:t>+15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45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500" b="1" dirty="0">
                          <a:latin typeface="Times New Roman"/>
                          <a:ea typeface="Times New Roman"/>
                          <a:cs typeface="Times New Roman"/>
                        </a:rPr>
                        <a:t>+2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45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500" b="1" dirty="0">
                          <a:latin typeface="Times New Roman"/>
                          <a:ea typeface="Times New Roman"/>
                          <a:cs typeface="Times New Roman"/>
                        </a:rPr>
                        <a:t>-19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45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500" b="1" dirty="0">
                          <a:latin typeface="Times New Roman"/>
                          <a:ea typeface="Times New Roman"/>
                          <a:cs typeface="Times New Roman"/>
                        </a:rPr>
                        <a:t>-8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45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500" b="1" dirty="0">
                          <a:latin typeface="Times New Roman"/>
                          <a:ea typeface="Times New Roman"/>
                          <a:cs typeface="Times New Roman"/>
                        </a:rPr>
                        <a:t>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15372" name="AutoShape 12"/>
          <p:cNvSpPr>
            <a:spLocks noChangeShapeType="1"/>
          </p:cNvSpPr>
          <p:nvPr/>
        </p:nvSpPr>
        <p:spPr bwMode="auto">
          <a:xfrm>
            <a:off x="-22225" y="77788"/>
            <a:ext cx="3175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1" name="AutoShape 11"/>
          <p:cNvSpPr>
            <a:spLocks noChangeShapeType="1"/>
          </p:cNvSpPr>
          <p:nvPr/>
        </p:nvSpPr>
        <p:spPr bwMode="auto">
          <a:xfrm>
            <a:off x="1588" y="77788"/>
            <a:ext cx="3175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0" name="AutoShape 10"/>
          <p:cNvSpPr>
            <a:spLocks noChangeShapeType="1"/>
          </p:cNvSpPr>
          <p:nvPr/>
        </p:nvSpPr>
        <p:spPr bwMode="auto">
          <a:xfrm>
            <a:off x="1588" y="77788"/>
            <a:ext cx="3175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9" name="AutoShape 9"/>
          <p:cNvSpPr>
            <a:spLocks noChangeShapeType="1"/>
          </p:cNvSpPr>
          <p:nvPr/>
        </p:nvSpPr>
        <p:spPr bwMode="auto">
          <a:xfrm>
            <a:off x="76200" y="77788"/>
            <a:ext cx="3175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/>
          <p:cNvSpPr>
            <a:spLocks noChangeShapeType="1"/>
          </p:cNvSpPr>
          <p:nvPr/>
        </p:nvSpPr>
        <p:spPr bwMode="auto">
          <a:xfrm>
            <a:off x="-26988" y="77788"/>
            <a:ext cx="317501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42910" y="3857628"/>
          <a:ext cx="7643866" cy="1428760"/>
        </p:xfrm>
        <a:graphic>
          <a:graphicData uri="http://schemas.openxmlformats.org/drawingml/2006/table">
            <a:tbl>
              <a:tblPr/>
              <a:tblGrid>
                <a:gridCol w="2143140"/>
                <a:gridCol w="508579"/>
                <a:gridCol w="2287395"/>
                <a:gridCol w="657165"/>
                <a:gridCol w="2047587"/>
              </a:tblGrid>
              <a:tr h="14287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</a:rPr>
                        <a:t>       2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</a:rPr>
                        <a:t>величины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</a:rPr>
                        <a:t>Уравнения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</a:rPr>
                        <a:t>          3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3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</a:rPr>
                        <a:t>      4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Times New Roman"/>
                          <a:ea typeface="Times New Roman"/>
                        </a:rPr>
                        <a:t>задачи</a:t>
                      </a: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cxnSp>
        <p:nvCxnSpPr>
          <p:cNvPr id="19" name="Прямая со стрелкой 18"/>
          <p:cNvCxnSpPr/>
          <p:nvPr/>
        </p:nvCxnSpPr>
        <p:spPr>
          <a:xfrm>
            <a:off x="1857356" y="2357430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7572396" y="228599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215074" y="228599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643438" y="228599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3286116" y="2357430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57224" y="714356"/>
            <a:ext cx="7643866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Арифметическая цепочка   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 уровень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71480"/>
            <a:ext cx="8143932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Реши примеры с  «окошечками»</a:t>
            </a:r>
          </a:p>
          <a:p>
            <a:pPr algn="ctr"/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1 уровень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472" y="2428868"/>
            <a:ext cx="807249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000" b="1" dirty="0" smtClean="0">
                <a:latin typeface="Times New Roman" pitchFamily="18" charset="0"/>
                <a:cs typeface="Times New Roman" pitchFamily="18" charset="0"/>
                <a:sym typeface="Webdings"/>
              </a:rPr>
              <a:t>+20=45</a:t>
            </a:r>
          </a:p>
          <a:p>
            <a:pPr algn="ctr"/>
            <a:r>
              <a:rPr lang="ru-RU" sz="7000" b="1" dirty="0" smtClean="0">
                <a:latin typeface="Times New Roman" pitchFamily="18" charset="0"/>
                <a:cs typeface="Times New Roman" pitchFamily="18" charset="0"/>
                <a:sym typeface="Webdings"/>
              </a:rPr>
              <a:t>30- =15</a:t>
            </a:r>
          </a:p>
          <a:p>
            <a:pPr algn="ctr"/>
            <a:r>
              <a:rPr lang="ru-RU" sz="7000" b="1" dirty="0" smtClean="0">
                <a:latin typeface="Times New Roman" pitchFamily="18" charset="0"/>
                <a:cs typeface="Times New Roman" pitchFamily="18" charset="0"/>
                <a:sym typeface="Webdings"/>
              </a:rPr>
              <a:t>-20=13</a:t>
            </a:r>
            <a:endParaRPr lang="ru-RU" sz="7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356"/>
            <a:ext cx="8143932" cy="19389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Лист самоконтроля  примеры с « окошечками»</a:t>
            </a:r>
          </a:p>
          <a:p>
            <a:pPr algn="ctr"/>
            <a:r>
              <a:rPr lang="ru-RU" sz="4000" b="1" dirty="0" smtClean="0"/>
              <a:t>3 уровень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00034" y="2786058"/>
            <a:ext cx="8143932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500" b="1" dirty="0" smtClean="0">
                <a:latin typeface="Times New Roman" pitchFamily="18" charset="0"/>
                <a:cs typeface="Times New Roman" pitchFamily="18" charset="0"/>
              </a:rPr>
              <a:t>76+24=45+55</a:t>
            </a:r>
          </a:p>
          <a:p>
            <a:pPr algn="ctr"/>
            <a:r>
              <a:rPr lang="ru-RU" sz="6500" b="1" dirty="0" smtClean="0">
                <a:latin typeface="Times New Roman" pitchFamily="18" charset="0"/>
                <a:cs typeface="Times New Roman" pitchFamily="18" charset="0"/>
              </a:rPr>
              <a:t>62-27=20+15</a:t>
            </a:r>
          </a:p>
          <a:p>
            <a:pPr algn="ctr"/>
            <a:r>
              <a:rPr lang="ru-RU" sz="6500" b="1" dirty="0" smtClean="0">
                <a:latin typeface="Times New Roman" pitchFamily="18" charset="0"/>
                <a:cs typeface="Times New Roman" pitchFamily="18" charset="0"/>
              </a:rPr>
              <a:t>75-48=20+7</a:t>
            </a:r>
            <a:endParaRPr lang="ru-RU" sz="65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28" y="714357"/>
            <a:ext cx="685804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Заполни пропуски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 уровень</a:t>
            </a:r>
          </a:p>
          <a:p>
            <a:pPr algn="ctr"/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857364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1" y="3214685"/>
          <a:ext cx="7572426" cy="2786082"/>
        </p:xfrm>
        <a:graphic>
          <a:graphicData uri="http://schemas.openxmlformats.org/drawingml/2006/table">
            <a:tbl>
              <a:tblPr/>
              <a:tblGrid>
                <a:gridCol w="2838626"/>
                <a:gridCol w="946208"/>
                <a:gridCol w="946208"/>
                <a:gridCol w="946208"/>
                <a:gridCol w="947588"/>
                <a:gridCol w="947588"/>
              </a:tblGrid>
              <a:tr h="8194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Уменьшаемое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4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4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4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Вычитаемое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4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4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4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72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Значение разности</a:t>
                      </a:r>
                      <a:endParaRPr lang="ru-RU" sz="2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8286808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Выбери только уравнения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500174"/>
            <a:ext cx="785818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26+45= 71     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56-х&gt;12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72-с=54        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а+18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46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&lt;100-32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c-37=100-52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>
                <a:latin typeface="Times New Roman" pitchFamily="18" charset="0"/>
                <a:cs typeface="Times New Roman" pitchFamily="18" charset="0"/>
              </a:rPr>
              <a:t>63-26=37         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56+41</a:t>
            </a:r>
            <a:r>
              <a:rPr lang="en-GB" sz="4000" b="1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35+12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71480"/>
            <a:ext cx="8001056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Самоконтроль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 уровень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214554"/>
            <a:ext cx="84296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38+х=72                          х-100=75-38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Х=72-38                          х-100=37</a:t>
            </a:r>
          </a:p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Х=34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х=100+37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38+34=72                        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х=137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72=72                               137-100=75-38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37=37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4"/>
            <a:ext cx="7643866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Это интересно!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428736"/>
            <a:ext cx="750099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/>
              <a:t>25 – столько граммов костной ткани </a:t>
            </a:r>
            <a:r>
              <a:rPr lang="ru-RU" sz="2800" b="1" i="1" dirty="0" smtClean="0"/>
              <a:t>   </a:t>
            </a:r>
          </a:p>
          <a:p>
            <a:r>
              <a:rPr lang="ru-RU" sz="2800" b="1" i="1" dirty="0"/>
              <a:t> </a:t>
            </a:r>
            <a:r>
              <a:rPr lang="ru-RU" sz="2800" b="1" i="1" dirty="0" smtClean="0"/>
              <a:t>        вырабатывает </a:t>
            </a:r>
            <a:r>
              <a:rPr lang="ru-RU" sz="2800" b="1" i="1" dirty="0"/>
              <a:t>организм марала в </a:t>
            </a:r>
            <a:r>
              <a:rPr lang="ru-RU" sz="2800" b="1" i="1" dirty="0" smtClean="0"/>
              <a:t> </a:t>
            </a:r>
          </a:p>
          <a:p>
            <a:r>
              <a:rPr lang="ru-RU" sz="2800" b="1" i="1" dirty="0"/>
              <a:t> </a:t>
            </a:r>
            <a:r>
              <a:rPr lang="ru-RU" sz="2800" b="1" i="1" dirty="0" smtClean="0"/>
              <a:t>        период </a:t>
            </a:r>
            <a:r>
              <a:rPr lang="ru-RU" sz="2800" b="1" i="1" dirty="0"/>
              <a:t>роста</a:t>
            </a:r>
            <a:endParaRPr lang="ru-RU" sz="2800" b="1" dirty="0"/>
          </a:p>
          <a:p>
            <a:r>
              <a:rPr lang="ru-RU" sz="2800" b="1" i="1" dirty="0"/>
              <a:t>76- столько килограммов весит молодой </a:t>
            </a:r>
            <a:endParaRPr lang="ru-RU" sz="2800" b="1" i="1" dirty="0" smtClean="0"/>
          </a:p>
          <a:p>
            <a:r>
              <a:rPr lang="ru-RU" sz="2800" b="1" i="1" dirty="0"/>
              <a:t> </a:t>
            </a:r>
            <a:r>
              <a:rPr lang="ru-RU" sz="2800" b="1" i="1" dirty="0" smtClean="0"/>
              <a:t>      марал</a:t>
            </a:r>
            <a:r>
              <a:rPr lang="ru-RU" sz="2800" b="1" i="1" dirty="0"/>
              <a:t>.</a:t>
            </a:r>
            <a:endParaRPr lang="ru-RU" sz="2800" b="1" dirty="0"/>
          </a:p>
          <a:p>
            <a:r>
              <a:rPr lang="ru-RU" sz="2800" b="1" i="1" dirty="0"/>
              <a:t>34- примерно столько килограммов съедает </a:t>
            </a:r>
            <a:endParaRPr lang="ru-RU" sz="2800" b="1" i="1" dirty="0" smtClean="0"/>
          </a:p>
          <a:p>
            <a:r>
              <a:rPr lang="ru-RU" sz="2800" b="1" i="1" dirty="0"/>
              <a:t> </a:t>
            </a:r>
            <a:r>
              <a:rPr lang="ru-RU" sz="2800" b="1" i="1" dirty="0" smtClean="0"/>
              <a:t>      марал </a:t>
            </a:r>
            <a:r>
              <a:rPr lang="ru-RU" sz="2800" b="1" i="1" dirty="0"/>
              <a:t>за летний период.</a:t>
            </a:r>
            <a:endParaRPr lang="ru-RU" sz="2800" b="1" dirty="0"/>
          </a:p>
          <a:p>
            <a:r>
              <a:rPr lang="ru-RU" sz="2800" b="1" i="1" dirty="0"/>
              <a:t>137- столько сантиметров длина рога по </a:t>
            </a:r>
            <a:endParaRPr lang="ru-RU" sz="2800" b="1" i="1" dirty="0" smtClean="0"/>
          </a:p>
          <a:p>
            <a:r>
              <a:rPr lang="ru-RU" sz="2800" b="1" i="1" dirty="0"/>
              <a:t> </a:t>
            </a:r>
            <a:r>
              <a:rPr lang="ru-RU" sz="2800" b="1" i="1" dirty="0" smtClean="0"/>
              <a:t>       сгибу</a:t>
            </a:r>
            <a:endParaRPr lang="ru-RU" sz="2800" b="1" dirty="0"/>
          </a:p>
          <a:p>
            <a:r>
              <a:rPr lang="ru-RU" sz="2800" b="1" i="1" dirty="0"/>
              <a:t>340 – столько килограммов весит взрослый </a:t>
            </a:r>
            <a:endParaRPr lang="ru-RU" sz="2800" b="1" i="1" dirty="0" smtClean="0"/>
          </a:p>
          <a:p>
            <a:r>
              <a:rPr lang="ru-RU" sz="2800" b="1" i="1" dirty="0"/>
              <a:t> </a:t>
            </a:r>
            <a:r>
              <a:rPr lang="ru-RU" sz="2800" b="1" i="1" dirty="0" smtClean="0"/>
              <a:t>       самец </a:t>
            </a:r>
            <a:r>
              <a:rPr lang="ru-RU" sz="2800" b="1" i="1" dirty="0"/>
              <a:t>марала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28982" cy="116205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СОХРАНИМ РОДНУЮ ПРИРОДУ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328982" cy="4691063"/>
          </a:xfrm>
        </p:spPr>
        <p:txBody>
          <a:bodyPr/>
          <a:lstStyle/>
          <a:p>
            <a:endParaRPr lang="ru-RU" dirty="0" smtClean="0"/>
          </a:p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МЫ В ОТВЕТЕ ЗА ТЕХ, КОГО ПРИРУЧИЛИ!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C:\Documents and Settings\Администратор\Рабочий стол\82507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79887" y="273050"/>
            <a:ext cx="4321203" cy="585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170</Words>
  <Application>Microsoft Office PowerPoint</Application>
  <PresentationFormat>Экран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СОХРАНИМ РОДНУЮ ПРИРОДУ!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Реши арифметическую цепочку</dc:title>
  <dc:creator>Admin</dc:creator>
  <cp:lastModifiedBy>Admin</cp:lastModifiedBy>
  <cp:revision>8</cp:revision>
  <dcterms:created xsi:type="dcterms:W3CDTF">2010-10-01T16:23:22Z</dcterms:created>
  <dcterms:modified xsi:type="dcterms:W3CDTF">2010-10-02T12:31:30Z</dcterms:modified>
</cp:coreProperties>
</file>