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69" r:id="rId16"/>
    <p:sldId id="270" r:id="rId17"/>
    <p:sldId id="275" r:id="rId18"/>
    <p:sldId id="277" r:id="rId19"/>
    <p:sldId id="271" r:id="rId20"/>
    <p:sldId id="27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8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13.10.2016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13.10.2016</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13.10.2016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13.10.2016</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13.10.2016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13.10.2016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13.10.2016</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13.10.2016</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13.10.2016</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http://www.redbookkz.info/list.php?taxon=303&amp;lang=kk"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kk.wikipedia.org/wiki/%D2%9A%D1%8B%D0%B7%D1%8B%D0%BB_%D0%BA%D1%96%D1%82%D0%B0%D0%BF" TargetMode="External"/><Relationship Id="rId2" Type="http://schemas.openxmlformats.org/officeDocument/2006/relationships/hyperlink" Target="https://kk.wikipedia.org/wiki/%D2%9A%D0%B0%D0%B7%D0%B0%D2%9B%D1%81%D1%82%D0%B0%D0%B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dirty="0"/>
          </a:p>
        </p:txBody>
      </p:sp>
      <p:pic>
        <p:nvPicPr>
          <p:cNvPr id="1027" name="Picture 3" descr="C:\Users\Lenovo\Desktop\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179512" y="260648"/>
            <a:ext cx="8964488"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600" b="1" i="1" dirty="0" smtClean="0">
                <a:ln>
                  <a:noFill/>
                  <a:prstDash val="solid"/>
                </a:ln>
                <a:solidFill>
                  <a:srgbClr val="7030A0"/>
                </a:solidFill>
                <a:effectLst>
                  <a:glow rad="228600">
                    <a:schemeClr val="accent1">
                      <a:satMod val="175000"/>
                      <a:alpha val="40000"/>
                    </a:schemeClr>
                  </a:glow>
                  <a:outerShdw blurRad="88000" dist="50800" dir="5040000" algn="tl">
                    <a:schemeClr val="accent4">
                      <a:tint val="80000"/>
                      <a:satMod val="250000"/>
                      <a:alpha val="45000"/>
                    </a:schemeClr>
                  </a:outerShdw>
                </a:effectLst>
                <a:latin typeface="Times New Roman" pitchFamily="18" charset="0"/>
                <a:cs typeface="Times New Roman" pitchFamily="18" charset="0"/>
              </a:rPr>
              <a:t>ЖОББ </a:t>
            </a:r>
            <a:r>
              <a:rPr lang="ru-RU" sz="3600" b="1" i="1" dirty="0" err="1" smtClean="0">
                <a:ln>
                  <a:noFill/>
                  <a:prstDash val="solid"/>
                </a:ln>
                <a:solidFill>
                  <a:srgbClr val="7030A0"/>
                </a:solidFill>
                <a:effectLst>
                  <a:glow rad="228600">
                    <a:schemeClr val="accent1">
                      <a:satMod val="175000"/>
                      <a:alpha val="40000"/>
                    </a:schemeClr>
                  </a:glow>
                  <a:outerShdw blurRad="88000" dist="50800" dir="5040000" algn="tl">
                    <a:schemeClr val="accent4">
                      <a:tint val="80000"/>
                      <a:satMod val="250000"/>
                      <a:alpha val="45000"/>
                    </a:schemeClr>
                  </a:outerShdw>
                </a:effectLst>
                <a:latin typeface="Times New Roman" pitchFamily="18" charset="0"/>
                <a:cs typeface="Times New Roman" pitchFamily="18" charset="0"/>
              </a:rPr>
              <a:t>Амангелді</a:t>
            </a:r>
            <a:r>
              <a:rPr lang="ru-RU" sz="3600" b="1" i="1" dirty="0" smtClean="0">
                <a:ln>
                  <a:noFill/>
                  <a:prstDash val="solid"/>
                </a:ln>
                <a:solidFill>
                  <a:srgbClr val="7030A0"/>
                </a:solidFill>
                <a:effectLst>
                  <a:glow rad="228600">
                    <a:schemeClr val="accent1">
                      <a:satMod val="175000"/>
                      <a:alpha val="40000"/>
                    </a:schemeClr>
                  </a:glow>
                  <a:outerShdw blurRad="88000" dist="50800" dir="5040000" algn="tl">
                    <a:schemeClr val="accent4">
                      <a:tint val="80000"/>
                      <a:satMod val="250000"/>
                      <a:alpha val="45000"/>
                    </a:schemeClr>
                  </a:outerShdw>
                </a:effectLst>
                <a:latin typeface="Times New Roman" pitchFamily="18" charset="0"/>
                <a:cs typeface="Times New Roman" pitchFamily="18" charset="0"/>
              </a:rPr>
              <a:t> </a:t>
            </a:r>
            <a:r>
              <a:rPr lang="ru-RU" sz="3600" b="1" i="1" dirty="0" err="1" smtClean="0">
                <a:ln>
                  <a:noFill/>
                  <a:prstDash val="solid"/>
                </a:ln>
                <a:solidFill>
                  <a:srgbClr val="7030A0"/>
                </a:solidFill>
                <a:effectLst>
                  <a:glow rad="228600">
                    <a:schemeClr val="accent1">
                      <a:satMod val="175000"/>
                      <a:alpha val="40000"/>
                    </a:schemeClr>
                  </a:glow>
                  <a:outerShdw blurRad="88000" dist="50800" dir="5040000" algn="tl">
                    <a:schemeClr val="accent4">
                      <a:tint val="80000"/>
                      <a:satMod val="250000"/>
                      <a:alpha val="45000"/>
                    </a:schemeClr>
                  </a:outerShdw>
                </a:effectLst>
                <a:latin typeface="Times New Roman" pitchFamily="18" charset="0"/>
                <a:cs typeface="Times New Roman" pitchFamily="18" charset="0"/>
              </a:rPr>
              <a:t>мектеп-балабақшасы</a:t>
            </a:r>
            <a:endParaRPr lang="ru-RU" sz="3600" b="1" i="1" cap="none" spc="0" dirty="0">
              <a:ln>
                <a:noFill/>
                <a:prstDash val="solid"/>
              </a:ln>
              <a:solidFill>
                <a:srgbClr val="7030A0"/>
              </a:solidFill>
              <a:effectLst>
                <a:glow rad="228600">
                  <a:schemeClr val="accent1">
                    <a:satMod val="175000"/>
                    <a:alpha val="40000"/>
                  </a:schemeClr>
                </a:glow>
                <a:outerShdw blurRad="88000" dist="50800" dir="5040000" algn="tl">
                  <a:schemeClr val="accent4">
                    <a:tint val="80000"/>
                    <a:satMod val="250000"/>
                    <a:alpha val="45000"/>
                  </a:schemeClr>
                </a:outerShdw>
              </a:effectLst>
              <a:latin typeface="Times New Roman" pitchFamily="18" charset="0"/>
              <a:cs typeface="Times New Roman" pitchFamily="18" charset="0"/>
            </a:endParaRPr>
          </a:p>
        </p:txBody>
      </p:sp>
      <p:pic>
        <p:nvPicPr>
          <p:cNvPr id="1028" name="Picture 4" descr="C:\Users\Lenovo\Desktop\13-10-2016_07-20-55\хорекк.jpg"/>
          <p:cNvPicPr>
            <a:picLocks noChangeAspect="1" noChangeArrowheads="1"/>
          </p:cNvPicPr>
          <p:nvPr/>
        </p:nvPicPr>
        <p:blipFill>
          <a:blip r:embed="rId3" cstate="print"/>
          <a:srcRect l="5122" t="13154" r="38537" b="34229"/>
          <a:stretch>
            <a:fillRect/>
          </a:stretch>
        </p:blipFill>
        <p:spPr bwMode="auto">
          <a:xfrm>
            <a:off x="2915816" y="1124744"/>
            <a:ext cx="2880320" cy="1872208"/>
          </a:xfrm>
          <a:prstGeom prst="rect">
            <a:avLst/>
          </a:prstGeom>
          <a:noFill/>
        </p:spPr>
      </p:pic>
      <p:sp>
        <p:nvSpPr>
          <p:cNvPr id="8" name="Прямоугольник 7"/>
          <p:cNvSpPr/>
          <p:nvPr/>
        </p:nvSpPr>
        <p:spPr>
          <a:xfrm>
            <a:off x="0" y="2996952"/>
            <a:ext cx="9113754" cy="1754326"/>
          </a:xfrm>
          <a:prstGeom prst="rect">
            <a:avLst/>
          </a:prstGeom>
          <a:noFill/>
        </p:spPr>
        <p:txBody>
          <a:bodyPr wrap="square" lIns="91440" tIns="45720" rIns="91440" bIns="45720">
            <a:spAutoFit/>
          </a:bodyPr>
          <a:lstStyle/>
          <a:p>
            <a:pPr algn="ctr"/>
            <a:r>
              <a:rPr lang="kk-KZ"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“Қауіпте тұрған </a:t>
            </a:r>
            <a:r>
              <a:rPr lang="kk-KZ"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a:t>
            </a:r>
          </a:p>
          <a:p>
            <a:pPr algn="ctr"/>
            <a:r>
              <a:rPr lang="kk-KZ"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Қара </a:t>
            </a:r>
            <a:r>
              <a:rPr lang="kk-KZ"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күзен”</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9" name="TextBox 8"/>
          <p:cNvSpPr txBox="1"/>
          <p:nvPr/>
        </p:nvSpPr>
        <p:spPr>
          <a:xfrm>
            <a:off x="2915816" y="5013176"/>
            <a:ext cx="5231254" cy="1323439"/>
          </a:xfrm>
          <a:prstGeom prst="rect">
            <a:avLst/>
          </a:prstGeom>
          <a:noFill/>
        </p:spPr>
        <p:txBody>
          <a:bodyPr wrap="square" rtlCol="0">
            <a:spAutoFit/>
          </a:bodyPr>
          <a:lstStyle/>
          <a:p>
            <a:pPr algn="r"/>
            <a:r>
              <a:rPr lang="kk-KZ" sz="2000" b="1" dirty="0" smtClean="0">
                <a:solidFill>
                  <a:srgbClr val="7030A0"/>
                </a:solidFill>
                <a:latin typeface="Times New Roman" pitchFamily="18" charset="0"/>
                <a:cs typeface="Times New Roman" pitchFamily="18" charset="0"/>
              </a:rPr>
              <a:t>Орындаған: 8 класс оқушысы</a:t>
            </a:r>
          </a:p>
          <a:p>
            <a:pPr algn="r"/>
            <a:r>
              <a:rPr lang="kk-KZ" sz="2000" b="1" dirty="0" smtClean="0">
                <a:solidFill>
                  <a:srgbClr val="7030A0"/>
                </a:solidFill>
                <a:latin typeface="Times New Roman" pitchFamily="18" charset="0"/>
                <a:cs typeface="Times New Roman" pitchFamily="18" charset="0"/>
              </a:rPr>
              <a:t>Иргалиев Диас </a:t>
            </a:r>
          </a:p>
          <a:p>
            <a:pPr algn="r"/>
            <a:r>
              <a:rPr lang="kk-KZ" sz="2000" b="1" dirty="0" smtClean="0">
                <a:solidFill>
                  <a:srgbClr val="7030A0"/>
                </a:solidFill>
                <a:latin typeface="Times New Roman" pitchFamily="18" charset="0"/>
                <a:cs typeface="Times New Roman" pitchFamily="18" charset="0"/>
              </a:rPr>
              <a:t>Жетекшісі:  география пән мұғалімі</a:t>
            </a:r>
          </a:p>
          <a:p>
            <a:pPr algn="r"/>
            <a:r>
              <a:rPr lang="kk-KZ" sz="2000" b="1" dirty="0" smtClean="0">
                <a:solidFill>
                  <a:srgbClr val="7030A0"/>
                </a:solidFill>
                <a:latin typeface="Times New Roman" pitchFamily="18" charset="0"/>
                <a:cs typeface="Times New Roman" pitchFamily="18" charset="0"/>
              </a:rPr>
              <a:t>Нуфтенова Қарлығаш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kk-KZ" b="1" dirty="0" smtClean="0"/>
              <a:t>Қасиеті:</a:t>
            </a:r>
            <a:r>
              <a:rPr lang="kk-KZ" dirty="0" smtClean="0"/>
              <a:t> Ерекше қасиетінің бірі  қолға тез үйренеді. Бұл аң суда өте тамаша жүзеді және сүзігіш келеді.Су күзені ағаштарға да жақсы өрмелейді. Ол інін су жағасына тас астынан қазады немесе құлап қалған ағаштың қуысына паналайды. Індері су жиегінен 50метр қашықтыққа дейін орналасады. Ұя төсеніштері- кепкен ағаштар. Әр күзен орта есеппен 15гектардай жерді иемденеді.</a:t>
            </a:r>
            <a:endParaRPr lang="ru-RU" dirty="0" smtClean="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3" name="Picture 3" descr="C:\Users\Lenovo\Desktop\13-10-2016_07-20-55\хорек 4.jpg"/>
          <p:cNvPicPr>
            <a:picLocks noChangeAspect="1" noChangeArrowheads="1"/>
          </p:cNvPicPr>
          <p:nvPr/>
        </p:nvPicPr>
        <p:blipFill>
          <a:blip r:embed="rId2" cstate="print"/>
          <a:srcRect/>
          <a:stretch>
            <a:fillRect/>
          </a:stretch>
        </p:blipFill>
        <p:spPr bwMode="auto">
          <a:xfrm>
            <a:off x="251520" y="260648"/>
            <a:ext cx="4077286" cy="26642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4" name="Picture 4" descr="C:\Users\Lenovo\Desktop\13-10-2016_07-20-55\хорек7.jpg"/>
          <p:cNvPicPr>
            <a:picLocks noChangeAspect="1" noChangeArrowheads="1"/>
          </p:cNvPicPr>
          <p:nvPr/>
        </p:nvPicPr>
        <p:blipFill>
          <a:blip r:embed="rId3" cstate="print"/>
          <a:srcRect/>
          <a:stretch>
            <a:fillRect/>
          </a:stretch>
        </p:blipFill>
        <p:spPr bwMode="auto">
          <a:xfrm flipH="1">
            <a:off x="5508104" y="4293096"/>
            <a:ext cx="3456384" cy="23339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2" name="Picture 2" descr="C:\Users\Lenovo\Desktop\13-10-2016_07-20-55\хорекккк.jpg"/>
          <p:cNvPicPr>
            <a:picLocks noGrp="1" noChangeAspect="1" noChangeArrowheads="1"/>
          </p:cNvPicPr>
          <p:nvPr>
            <p:ph sz="quarter" idx="1"/>
          </p:nvPr>
        </p:nvPicPr>
        <p:blipFill>
          <a:blip r:embed="rId4" cstate="print"/>
          <a:srcRect/>
          <a:stretch>
            <a:fillRect/>
          </a:stretch>
        </p:blipFill>
        <p:spPr bwMode="auto">
          <a:xfrm>
            <a:off x="3419872" y="2276872"/>
            <a:ext cx="2559583" cy="34142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fontScale="92500"/>
          </a:bodyPr>
          <a:lstStyle/>
          <a:p>
            <a:r>
              <a:rPr lang="kk-KZ" dirty="0" smtClean="0"/>
              <a:t>Негізінде </a:t>
            </a:r>
            <a:r>
              <a:rPr lang="kk-KZ" dirty="0" smtClean="0"/>
              <a:t>қорегін аулауға кешке шығады. Қара күзені көбінесе ұсақ балықтармен, бауырмен жорғалаушылармен(жылан, кесіртке) және  кеміргіштермен, тауық тұқымдастарын, жұмыртқаларын да, ұлуменде қоректенеді.Әр күзен қорек іздеп қыста 15-20километр жерге дейін кетеді. Қыста ініне қоректерін сақтайды.</a:t>
            </a:r>
            <a:endParaRPr lang="ru-RU" dirty="0" smtClean="0"/>
          </a:p>
          <a:p>
            <a:r>
              <a:rPr lang="kk-KZ" dirty="0" smtClean="0"/>
              <a:t>Еуропа қара күзенінің дене тұрқы 36 – 42 см, салмағы 1,1 кг-дай Өзенде, ағын суда, бөгендерде мекендеп, інін (тереңдігі 1,5 м-дей) су астына қазады. Балық, ұсақ кемірушілер, жәндіктермен қоректенеді</a:t>
            </a:r>
            <a:endParaRPr lang="ru-RU" dirty="0"/>
          </a:p>
        </p:txBody>
      </p:sp>
      <p:sp>
        <p:nvSpPr>
          <p:cNvPr id="4" name="Прямоугольник 3"/>
          <p:cNvSpPr/>
          <p:nvPr/>
        </p:nvSpPr>
        <p:spPr>
          <a:xfrm>
            <a:off x="0" y="476672"/>
            <a:ext cx="7164288" cy="707886"/>
          </a:xfrm>
          <a:prstGeom prst="rect">
            <a:avLst/>
          </a:prstGeom>
        </p:spPr>
        <p:txBody>
          <a:bodyPr wrap="square">
            <a:spAutoFit/>
          </a:bodyPr>
          <a:lstStyle/>
          <a:p>
            <a:r>
              <a:rPr lang="kk-KZ" sz="4000" b="1" smtClean="0">
                <a:latin typeface="Times New Roman" pitchFamily="18" charset="0"/>
                <a:cs typeface="Times New Roman" pitchFamily="18" charset="0"/>
              </a:rPr>
              <a:t>              Қоректенуі</a:t>
            </a:r>
            <a:r>
              <a:rPr lang="kk-KZ" sz="4000" b="1" dirty="0" smtClean="0">
                <a:latin typeface="Times New Roman" pitchFamily="18" charset="0"/>
                <a:cs typeface="Times New Roman" pitchFamily="18" charset="0"/>
              </a:rPr>
              <a:t>:</a:t>
            </a:r>
            <a:r>
              <a:rPr lang="kk-KZ" sz="4000" dirty="0" smtClean="0">
                <a:latin typeface="Times New Roman" pitchFamily="18" charset="0"/>
                <a:cs typeface="Times New Roman" pitchFamily="18" charset="0"/>
              </a:rPr>
              <a:t> </a:t>
            </a:r>
            <a:endParaRPr lang="ru-RU" sz="4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Lenovo\Desktop\13-10-2016_07-20-55\хорек00.jpg"/>
          <p:cNvPicPr>
            <a:picLocks noGrp="1" noChangeAspect="1" noChangeArrowheads="1"/>
          </p:cNvPicPr>
          <p:nvPr>
            <p:ph sz="quarter" idx="1"/>
          </p:nvPr>
        </p:nvPicPr>
        <p:blipFill>
          <a:blip r:embed="rId2" cstate="print"/>
          <a:srcRect/>
          <a:stretch>
            <a:fillRect/>
          </a:stretch>
        </p:blipFill>
        <p:spPr bwMode="auto">
          <a:xfrm>
            <a:off x="467544" y="908720"/>
            <a:ext cx="8345987" cy="532859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C:\Users\Lenovo\Desktop\13-10-2016_07-20-55\хххор.jpg"/>
          <p:cNvPicPr>
            <a:picLocks noGrp="1" noChangeAspect="1" noChangeArrowheads="1"/>
          </p:cNvPicPr>
          <p:nvPr>
            <p:ph sz="quarter" idx="1"/>
          </p:nvPr>
        </p:nvPicPr>
        <p:blipFill>
          <a:blip r:embed="rId2" cstate="print"/>
          <a:srcRect/>
          <a:stretch>
            <a:fillRect/>
          </a:stretch>
        </p:blipFill>
        <p:spPr bwMode="auto">
          <a:xfrm>
            <a:off x="683568" y="620688"/>
            <a:ext cx="8004322" cy="532859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t>Көбеюі:</a:t>
            </a:r>
            <a:endParaRPr lang="ru-RU" b="1" dirty="0"/>
          </a:p>
        </p:txBody>
      </p:sp>
      <p:sp>
        <p:nvSpPr>
          <p:cNvPr id="3" name="Содержимое 2"/>
          <p:cNvSpPr>
            <a:spLocks noGrp="1"/>
          </p:cNvSpPr>
          <p:nvPr>
            <p:ph sz="quarter" idx="1"/>
          </p:nvPr>
        </p:nvSpPr>
        <p:spPr>
          <a:xfrm>
            <a:off x="301752" y="1196752"/>
            <a:ext cx="8662736" cy="4902296"/>
          </a:xfrm>
        </p:spPr>
        <p:txBody>
          <a:bodyPr>
            <a:noAutofit/>
          </a:bodyPr>
          <a:lstStyle/>
          <a:p>
            <a:r>
              <a:rPr lang="kk-KZ" sz="2000" b="1" dirty="0" smtClean="0">
                <a:latin typeface="Times New Roman" pitchFamily="18" charset="0"/>
                <a:cs typeface="Times New Roman" pitchFamily="18" charset="0"/>
              </a:rPr>
              <a:t>Көбеюдін</a:t>
            </a:r>
            <a:r>
              <a:rPr lang="kk-KZ" sz="2000" dirty="0" smtClean="0">
                <a:latin typeface="Times New Roman" pitchFamily="18" charset="0"/>
                <a:cs typeface="Times New Roman" pitchFamily="18" charset="0"/>
              </a:rPr>
              <a:t> алғашқы кезеңі он айлық жасында басталады. Шағылысу наурыз айында болады, сәуір айының соңында мамыр айының басында күшіктейді. Өсімталдығы орташа есеппен алты күшік. Тіршілік ету ұзақтылығы 7-8 жыл, асылтұқымға қолдану мерзімі 2-4 жыл. Қара күзеннің шағылысуы қыстың соңында — көктемнің басында болады. </a:t>
            </a:r>
            <a:endParaRPr lang="ru-RU"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Ақпан – наурыз айларында ұйығады да, 42 – 75 күннен кейін балалайды (3 – 7, сирек 10). Жыртқыш терісі бағалы аңдардың күшіктері әлсіз болып туады.Олар соқыр, есту жолдары жабық, түгі туссіз, түкті жабыны өте кысқа және сирек болып туады, бірақ олар тез дамиды. Күзеннің күшіктері туған кезде шамамен 10 грамм, көздерін 32 күнде, ал есту қабілеті бір апта бұрын дамиды.Көбіне әлсіз болғандықтан ұйқыда боладыТуылғаннан кейін 20 күнде салмағын 10 есе ұлғайтады және алғашқы тістеріде пайда болады; 2 айлығында олардың салмағы ересек аңдардың салмағынын 40 % тең, ал 4 айлығында 80 % тең болады. Жыныстық жағынан бір жаста жетіледі. Ұяластар күздің басында тарайды. Қорегінің негізін қыста сүтқоректілер мен балық құрайды, жазда – қосмекенділер, құстар, насекомдар. Күзге қарай інін тастап, өз бетінше тіршілік етеді</a:t>
            </a:r>
            <a:endParaRPr lang="ru-RU" sz="20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7170" name="Picture 2" descr="C:\Users\Lenovo\Desktop\13-10-2016_07-20-55\хорееккк.jpg"/>
          <p:cNvPicPr>
            <a:picLocks noChangeAspect="1" noChangeArrowheads="1"/>
          </p:cNvPicPr>
          <p:nvPr/>
        </p:nvPicPr>
        <p:blipFill>
          <a:blip r:embed="rId2" cstate="print"/>
          <a:srcRect/>
          <a:stretch>
            <a:fillRect/>
          </a:stretch>
        </p:blipFill>
        <p:spPr bwMode="auto">
          <a:xfrm>
            <a:off x="323527" y="332656"/>
            <a:ext cx="8609911" cy="57606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err="1" smtClean="0"/>
              <a:t>апталы</a:t>
            </a:r>
            <a:r>
              <a:rPr lang="kk-KZ" dirty="0" smtClean="0"/>
              <a:t>қ</a:t>
            </a:r>
            <a:endParaRPr lang="ru-RU" dirty="0"/>
          </a:p>
        </p:txBody>
      </p:sp>
      <p:pic>
        <p:nvPicPr>
          <p:cNvPr id="9218" name="Picture 2" descr="C:\Users\Lenovo\Desktop\13-10-2016_07-20-55\хорек 5.jpg"/>
          <p:cNvPicPr>
            <a:picLocks noChangeAspect="1" noChangeArrowheads="1"/>
          </p:cNvPicPr>
          <p:nvPr/>
        </p:nvPicPr>
        <p:blipFill>
          <a:blip r:embed="rId2" cstate="print"/>
          <a:srcRect/>
          <a:stretch>
            <a:fillRect/>
          </a:stretch>
        </p:blipFill>
        <p:spPr bwMode="auto">
          <a:xfrm>
            <a:off x="251519" y="98629"/>
            <a:ext cx="5040561" cy="3618403"/>
          </a:xfrm>
          <a:prstGeom prst="rect">
            <a:avLst/>
          </a:prstGeom>
          <a:noFill/>
        </p:spPr>
      </p:pic>
      <p:pic>
        <p:nvPicPr>
          <p:cNvPr id="9219" name="Picture 3" descr="C:\Users\Lenovo\Desktop\13-10-2016_07-20-55\хорекее.jpg"/>
          <p:cNvPicPr>
            <a:picLocks noGrp="1" noChangeAspect="1" noChangeArrowheads="1"/>
          </p:cNvPicPr>
          <p:nvPr>
            <p:ph sz="quarter" idx="1"/>
          </p:nvPr>
        </p:nvPicPr>
        <p:blipFill>
          <a:blip r:embed="rId3" cstate="print"/>
          <a:srcRect/>
          <a:stretch>
            <a:fillRect/>
          </a:stretch>
        </p:blipFill>
        <p:spPr bwMode="auto">
          <a:xfrm>
            <a:off x="3851920" y="3140968"/>
            <a:ext cx="5040560" cy="319619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atin typeface="Times New Roman" pitchFamily="18" charset="0"/>
                <a:cs typeface="Times New Roman" pitchFamily="18" charset="0"/>
              </a:rPr>
              <a:t>Маған </a:t>
            </a:r>
            <a:r>
              <a:rPr lang="ru-RU" b="1" dirty="0" smtClean="0">
                <a:latin typeface="Times New Roman" pitchFamily="18" charset="0"/>
                <a:cs typeface="Times New Roman" pitchFamily="18" charset="0"/>
              </a:rPr>
              <a:t>3 </a:t>
            </a:r>
            <a:r>
              <a:rPr lang="ru-RU" b="1" dirty="0" err="1" smtClean="0">
                <a:latin typeface="Times New Roman" pitchFamily="18" charset="0"/>
                <a:cs typeface="Times New Roman" pitchFamily="18" charset="0"/>
              </a:rPr>
              <a:t>апта</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endParaRPr lang="ru-RU"/>
          </a:p>
        </p:txBody>
      </p:sp>
      <p:pic>
        <p:nvPicPr>
          <p:cNvPr id="12290" name="Picture 2" descr="C:\Users\Lenovo\Desktop\13-10-2016_07-20-55\хорек8.jpg"/>
          <p:cNvPicPr>
            <a:picLocks noChangeAspect="1" noChangeArrowheads="1"/>
          </p:cNvPicPr>
          <p:nvPr/>
        </p:nvPicPr>
        <p:blipFill>
          <a:blip r:embed="rId2" cstate="print"/>
          <a:srcRect/>
          <a:stretch>
            <a:fillRect/>
          </a:stretch>
        </p:blipFill>
        <p:spPr bwMode="auto">
          <a:xfrm>
            <a:off x="323528" y="980728"/>
            <a:ext cx="8280920" cy="568863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534400" cy="1046984"/>
          </a:xfrm>
        </p:spPr>
        <p:txBody>
          <a:bodyPr>
            <a:normAutofit fontScale="90000"/>
          </a:bodyPr>
          <a:lstStyle/>
          <a:p>
            <a:r>
              <a:rPr lang="kk-KZ" b="1" dirty="0" smtClean="0"/>
              <a:t>Ең қауыпты жаулары мен бәсекелестері</a:t>
            </a:r>
            <a:r>
              <a:rPr lang="kk-KZ" dirty="0" smtClean="0"/>
              <a:t> –</a:t>
            </a:r>
            <a:endParaRPr lang="ru-RU" dirty="0"/>
          </a:p>
        </p:txBody>
      </p:sp>
      <p:sp>
        <p:nvSpPr>
          <p:cNvPr id="3" name="Содержимое 2"/>
          <p:cNvSpPr>
            <a:spLocks noGrp="1"/>
          </p:cNvSpPr>
          <p:nvPr>
            <p:ph sz="quarter" idx="1"/>
          </p:nvPr>
        </p:nvSpPr>
        <p:spPr/>
        <p:txBody>
          <a:bodyPr/>
          <a:lstStyle/>
          <a:p>
            <a:r>
              <a:rPr lang="kk-KZ" dirty="0" smtClean="0"/>
              <a:t>қамшат </a:t>
            </a:r>
            <a:r>
              <a:rPr lang="kk-KZ" dirty="0" smtClean="0"/>
              <a:t>пен америка су күзені, </a:t>
            </a:r>
            <a:r>
              <a:rPr lang="kk-KZ" dirty="0" smtClean="0"/>
              <a:t>қасқыр, </a:t>
            </a:r>
            <a:r>
              <a:rPr lang="kk-KZ" dirty="0" smtClean="0"/>
              <a:t>кейде жыртқыш құстардың да жемтігіне айналады.</a:t>
            </a:r>
            <a:endParaRPr lang="ru-RU" dirty="0" smtClean="0"/>
          </a:p>
          <a:p>
            <a:endParaRPr lang="ru-RU" b="1" dirty="0"/>
          </a:p>
        </p:txBody>
      </p:sp>
      <p:pic>
        <p:nvPicPr>
          <p:cNvPr id="1026" name="Picture 2" descr="C:\Users\hp\Pictures\беркут"/>
          <p:cNvPicPr>
            <a:picLocks noChangeAspect="1" noChangeArrowheads="1"/>
          </p:cNvPicPr>
          <p:nvPr/>
        </p:nvPicPr>
        <p:blipFill>
          <a:blip r:embed="rId2" cstate="print"/>
          <a:srcRect/>
          <a:stretch>
            <a:fillRect/>
          </a:stretch>
        </p:blipFill>
        <p:spPr bwMode="auto">
          <a:xfrm>
            <a:off x="3405792" y="2481048"/>
            <a:ext cx="792092" cy="764157"/>
          </a:xfrm>
          <a:prstGeom prst="rect">
            <a:avLst/>
          </a:prstGeom>
          <a:noFill/>
        </p:spPr>
      </p:pic>
      <p:pic>
        <p:nvPicPr>
          <p:cNvPr id="1027" name="Picture 3" descr="C:\Users\hp\Pictures\волк.jpg"/>
          <p:cNvPicPr>
            <a:picLocks noChangeAspect="1" noChangeArrowheads="1"/>
          </p:cNvPicPr>
          <p:nvPr/>
        </p:nvPicPr>
        <p:blipFill>
          <a:blip r:embed="rId3" cstate="print"/>
          <a:srcRect/>
          <a:stretch>
            <a:fillRect/>
          </a:stretch>
        </p:blipFill>
        <p:spPr bwMode="auto">
          <a:xfrm>
            <a:off x="3419872" y="5445224"/>
            <a:ext cx="3378655" cy="1900493"/>
          </a:xfrm>
          <a:prstGeom prst="rect">
            <a:avLst/>
          </a:prstGeom>
          <a:noFill/>
        </p:spPr>
      </p:pic>
      <p:pic>
        <p:nvPicPr>
          <p:cNvPr id="1028" name="Picture 4" descr="C:\Users\hp\Pictures\камшат.jpg"/>
          <p:cNvPicPr>
            <a:picLocks noChangeAspect="1" noChangeArrowheads="1"/>
          </p:cNvPicPr>
          <p:nvPr/>
        </p:nvPicPr>
        <p:blipFill>
          <a:blip r:embed="rId4" cstate="print"/>
          <a:srcRect/>
          <a:stretch>
            <a:fillRect/>
          </a:stretch>
        </p:blipFill>
        <p:spPr bwMode="auto">
          <a:xfrm>
            <a:off x="3404739" y="1237082"/>
            <a:ext cx="432450" cy="287273"/>
          </a:xfrm>
          <a:prstGeom prst="rect">
            <a:avLst/>
          </a:prstGeom>
          <a:noFill/>
        </p:spPr>
      </p:pic>
      <p:pic>
        <p:nvPicPr>
          <p:cNvPr id="1029" name="Picture 5" descr="C:\Users\hp\Pictures\куран.jpg"/>
          <p:cNvPicPr>
            <a:picLocks noChangeAspect="1" noChangeArrowheads="1"/>
          </p:cNvPicPr>
          <p:nvPr/>
        </p:nvPicPr>
        <p:blipFill>
          <a:blip r:embed="rId5" cstate="print"/>
          <a:srcRect/>
          <a:stretch>
            <a:fillRect/>
          </a:stretch>
        </p:blipFill>
        <p:spPr bwMode="auto">
          <a:xfrm>
            <a:off x="3406583" y="1864801"/>
            <a:ext cx="791873" cy="52791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tmb_132744_8552.jpg"/>
          <p:cNvPicPr>
            <a:picLocks noChangeAspect="1" noChangeArrowheads="1"/>
          </p:cNvPicPr>
          <p:nvPr/>
        </p:nvPicPr>
        <p:blipFill>
          <a:blip r:embed="rId2" cstate="print"/>
          <a:srcRect/>
          <a:stretch>
            <a:fillRect/>
          </a:stretch>
        </p:blipFill>
        <p:spPr bwMode="auto">
          <a:xfrm>
            <a:off x="-10988" y="0"/>
            <a:ext cx="9154988" cy="6858000"/>
          </a:xfrm>
          <a:prstGeom prst="rect">
            <a:avLst/>
          </a:prstGeom>
          <a:noFill/>
        </p:spPr>
      </p:pic>
      <p:sp>
        <p:nvSpPr>
          <p:cNvPr id="3" name="Содержимое 2"/>
          <p:cNvSpPr>
            <a:spLocks noGrp="1"/>
          </p:cNvSpPr>
          <p:nvPr>
            <p:ph sz="quarter" idx="1"/>
          </p:nvPr>
        </p:nvSpPr>
        <p:spPr>
          <a:xfrm>
            <a:off x="0" y="0"/>
            <a:ext cx="8229600" cy="4497363"/>
          </a:xfrm>
          <a:ln>
            <a:solidFill>
              <a:srgbClr val="0070C0"/>
            </a:solidFill>
          </a:ln>
        </p:spPr>
        <p:txBody>
          <a:bodyPr/>
          <a:lstStyle/>
          <a:p>
            <a:r>
              <a:rPr lang="ru-RU" b="1" i="1" dirty="0" err="1" smtClean="0">
                <a:solidFill>
                  <a:srgbClr val="0070C0"/>
                </a:solidFill>
                <a:latin typeface="Times New Roman" pitchFamily="18" charset="0"/>
                <a:cs typeface="Times New Roman" pitchFamily="18" charset="0"/>
              </a:rPr>
              <a:t>Жіктелуі:Тип</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Хордалылар</a:t>
            </a:r>
            <a:r>
              <a:rPr lang="ru-RU" b="1" i="1" dirty="0" smtClean="0">
                <a:solidFill>
                  <a:srgbClr val="0070C0"/>
                </a:solidFill>
                <a:latin typeface="Times New Roman" pitchFamily="18" charset="0"/>
                <a:cs typeface="Times New Roman" pitchFamily="18" charset="0"/>
              </a:rPr>
              <a:t>(</a:t>
            </a:r>
            <a:r>
              <a:rPr lang="ru-RU" b="1" i="1" dirty="0" err="1" smtClean="0">
                <a:solidFill>
                  <a:srgbClr val="0070C0"/>
                </a:solidFill>
                <a:latin typeface="Times New Roman" pitchFamily="18" charset="0"/>
                <a:cs typeface="Times New Roman" pitchFamily="18" charset="0"/>
              </a:rPr>
              <a:t>Chordata</a:t>
            </a:r>
            <a:r>
              <a:rPr lang="ru-RU" b="1" i="1" dirty="0" smtClean="0">
                <a:solidFill>
                  <a:srgbClr val="0070C0"/>
                </a:solidFill>
                <a:latin typeface="Times New Roman" pitchFamily="18" charset="0"/>
                <a:cs typeface="Times New Roman" pitchFamily="18" charset="0"/>
              </a:rPr>
              <a:t>)</a:t>
            </a:r>
          </a:p>
          <a:p>
            <a:r>
              <a:rPr lang="kk-KZ" b="1" i="1" dirty="0" smtClean="0">
                <a:solidFill>
                  <a:srgbClr val="0070C0"/>
                </a:solidFill>
                <a:latin typeface="Times New Roman" pitchFamily="18" charset="0"/>
                <a:cs typeface="Times New Roman" pitchFamily="18" charset="0"/>
              </a:rPr>
              <a:t>Класы</a:t>
            </a:r>
            <a:r>
              <a:rPr lang="ru-RU" b="1" i="1" dirty="0" err="1" smtClean="0">
                <a:solidFill>
                  <a:srgbClr val="0070C0"/>
                </a:solidFill>
                <a:latin typeface="Times New Roman" pitchFamily="18" charset="0"/>
                <a:cs typeface="Times New Roman" pitchFamily="18" charset="0"/>
                <a:hlinkClick r:id="rId3"/>
              </a:rPr>
              <a:t>Сүтқоректілер </a:t>
            </a:r>
            <a:r>
              <a:rPr lang="ru-RU" b="1" i="1" dirty="0" smtClean="0">
                <a:solidFill>
                  <a:srgbClr val="0070C0"/>
                </a:solidFill>
                <a:latin typeface="Times New Roman" pitchFamily="18" charset="0"/>
                <a:cs typeface="Times New Roman" pitchFamily="18" charset="0"/>
                <a:hlinkClick r:id="rId3"/>
              </a:rPr>
              <a:t>(</a:t>
            </a:r>
            <a:r>
              <a:rPr lang="ru-RU" b="1" i="1" dirty="0" err="1" smtClean="0">
                <a:solidFill>
                  <a:srgbClr val="0070C0"/>
                </a:solidFill>
                <a:latin typeface="Times New Roman" pitchFamily="18" charset="0"/>
                <a:cs typeface="Times New Roman" pitchFamily="18" charset="0"/>
                <a:hlinkClick r:id="rId3"/>
              </a:rPr>
              <a:t>Mammalia</a:t>
            </a:r>
            <a:r>
              <a:rPr lang="ru-RU" b="1" i="1" dirty="0" smtClean="0">
                <a:solidFill>
                  <a:srgbClr val="0070C0"/>
                </a:solidFill>
                <a:latin typeface="Times New Roman" pitchFamily="18" charset="0"/>
                <a:cs typeface="Times New Roman" pitchFamily="18" charset="0"/>
                <a:hlinkClick r:id="rId3"/>
              </a:rPr>
              <a:t>)</a:t>
            </a:r>
            <a:endParaRPr lang="ru-RU" b="1" i="1" dirty="0" smtClean="0">
              <a:solidFill>
                <a:srgbClr val="0070C0"/>
              </a:solidFill>
              <a:latin typeface="Times New Roman" pitchFamily="18" charset="0"/>
              <a:cs typeface="Times New Roman" pitchFamily="18" charset="0"/>
            </a:endParaRPr>
          </a:p>
          <a:p>
            <a:r>
              <a:rPr lang="kk-KZ" b="1" i="1" dirty="0" smtClean="0">
                <a:solidFill>
                  <a:srgbClr val="0070C0"/>
                </a:solidFill>
                <a:latin typeface="Times New Roman" pitchFamily="18" charset="0"/>
                <a:cs typeface="Times New Roman" pitchFamily="18" charset="0"/>
              </a:rPr>
              <a:t>Тұқымдас:</a:t>
            </a:r>
            <a:r>
              <a:rPr lang="ru-RU" b="1" i="1" dirty="0" smtClean="0">
                <a:solidFill>
                  <a:srgbClr val="0070C0"/>
                </a:solidFill>
                <a:latin typeface="Times New Roman" pitchFamily="18" charset="0"/>
                <a:cs typeface="Times New Roman" pitchFamily="18" charset="0"/>
              </a:rPr>
              <a:t> (</a:t>
            </a:r>
            <a:r>
              <a:rPr lang="ru-RU" b="1" i="1" dirty="0" err="1" smtClean="0">
                <a:solidFill>
                  <a:srgbClr val="0070C0"/>
                </a:solidFill>
                <a:latin typeface="Times New Roman" pitchFamily="18" charset="0"/>
                <a:cs typeface="Times New Roman" pitchFamily="18" charset="0"/>
              </a:rPr>
              <a:t>Carnivora</a:t>
            </a:r>
            <a:r>
              <a:rPr lang="ru-RU" b="1" i="1" dirty="0" smtClean="0">
                <a:solidFill>
                  <a:srgbClr val="0070C0"/>
                </a:solidFill>
                <a:latin typeface="Times New Roman" pitchFamily="18" charset="0"/>
                <a:cs typeface="Times New Roman" pitchFamily="18" charset="0"/>
              </a:rPr>
              <a:t>)</a:t>
            </a:r>
            <a:r>
              <a:rPr lang="kk-KZ" b="1" i="1" dirty="0" smtClean="0">
                <a:solidFill>
                  <a:srgbClr val="0070C0"/>
                </a:solidFill>
                <a:latin typeface="Times New Roman" pitchFamily="18" charset="0"/>
                <a:cs typeface="Times New Roman" pitchFamily="18" charset="0"/>
              </a:rPr>
              <a:t> Сусарлар</a:t>
            </a:r>
            <a:endParaRPr lang="ru-RU" b="1" i="1" dirty="0" smtClean="0">
              <a:solidFill>
                <a:srgbClr val="0070C0"/>
              </a:solidFill>
              <a:latin typeface="Times New Roman" pitchFamily="18" charset="0"/>
              <a:cs typeface="Times New Roman" pitchFamily="18" charset="0"/>
            </a:endParaRPr>
          </a:p>
          <a:p>
            <a:r>
              <a:rPr lang="kk-KZ" b="1" i="1" dirty="0" smtClean="0">
                <a:solidFill>
                  <a:srgbClr val="0070C0"/>
                </a:solidFill>
                <a:latin typeface="Times New Roman" pitchFamily="18" charset="0"/>
                <a:cs typeface="Times New Roman" pitchFamily="18" charset="0"/>
              </a:rPr>
              <a:t> Қатары:</a:t>
            </a:r>
            <a:r>
              <a:rPr lang="ru-RU" b="1" i="1" dirty="0" smtClean="0">
                <a:solidFill>
                  <a:srgbClr val="0070C0"/>
                </a:solidFill>
                <a:latin typeface="Times New Roman" pitchFamily="18" charset="0"/>
                <a:cs typeface="Times New Roman" pitchFamily="18" charset="0"/>
              </a:rPr>
              <a:t>(</a:t>
            </a:r>
            <a:r>
              <a:rPr lang="ru-RU" b="1" i="1" dirty="0" err="1" smtClean="0">
                <a:solidFill>
                  <a:srgbClr val="0070C0"/>
                </a:solidFill>
                <a:latin typeface="Times New Roman" pitchFamily="18" charset="0"/>
                <a:cs typeface="Times New Roman" pitchFamily="18" charset="0"/>
              </a:rPr>
              <a:t>Mustelidae</a:t>
            </a:r>
            <a:r>
              <a:rPr lang="ru-RU" b="1" i="1" dirty="0" smtClean="0">
                <a:solidFill>
                  <a:srgbClr val="0070C0"/>
                </a:solidFill>
                <a:latin typeface="Times New Roman" pitchFamily="18" charset="0"/>
                <a:cs typeface="Times New Roman" pitchFamily="18" charset="0"/>
              </a:rPr>
              <a:t>)</a:t>
            </a:r>
            <a:r>
              <a:rPr lang="kk-KZ" b="1" i="1" dirty="0" smtClean="0">
                <a:solidFill>
                  <a:srgbClr val="0070C0"/>
                </a:solidFill>
                <a:latin typeface="Times New Roman" pitchFamily="18" charset="0"/>
                <a:cs typeface="Times New Roman" pitchFamily="18" charset="0"/>
              </a:rPr>
              <a:t>Күзен</a:t>
            </a:r>
            <a:endParaRPr lang="ru-RU" b="1" i="1" dirty="0" smtClean="0">
              <a:solidFill>
                <a:srgbClr val="0070C0"/>
              </a:solidFill>
              <a:latin typeface="Times New Roman" pitchFamily="18" charset="0"/>
              <a:cs typeface="Times New Roman" pitchFamily="18" charset="0"/>
            </a:endParaRPr>
          </a:p>
          <a:p>
            <a:r>
              <a:rPr lang="kk-KZ" b="1" i="1" dirty="0" smtClean="0">
                <a:solidFill>
                  <a:srgbClr val="0070C0"/>
                </a:solidFill>
                <a:latin typeface="Times New Roman" pitchFamily="18" charset="0"/>
                <a:cs typeface="Times New Roman" pitchFamily="18" charset="0"/>
              </a:rPr>
              <a:t>Түрі:  қара күзен, орысша черный хорек немесе европейский норка депте атайды. Еуропа қара күзені – терісі өте бағалы аң.</a:t>
            </a:r>
            <a:endParaRPr lang="ru-RU" b="1" i="1" dirty="0" smtClean="0">
              <a:solidFill>
                <a:srgbClr val="0070C0"/>
              </a:solidFill>
              <a:latin typeface="Times New Roman" pitchFamily="18" charset="0"/>
              <a:cs typeface="Times New Roman" pitchFamily="18" charset="0"/>
            </a:endParaRPr>
          </a:p>
          <a:p>
            <a:endParaRPr lang="ru-RU" b="1"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Users\Lenovo\Desktop\13-10-2016_07-20-55\хорек2.jpg"/>
          <p:cNvPicPr>
            <a:picLocks noGrp="1" noChangeAspect="1" noChangeArrowheads="1"/>
          </p:cNvPicPr>
          <p:nvPr>
            <p:ph sz="quarter" idx="1"/>
          </p:nvPr>
        </p:nvPicPr>
        <p:blipFill>
          <a:blip r:embed="rId2" cstate="print"/>
          <a:srcRect/>
          <a:stretch>
            <a:fillRect/>
          </a:stretch>
        </p:blipFill>
        <p:spPr bwMode="auto">
          <a:xfrm>
            <a:off x="467543" y="332656"/>
            <a:ext cx="8203443" cy="576064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Қара күзен</a:t>
            </a:r>
            <a:endParaRPr lang="ru-RU" dirty="0"/>
          </a:p>
        </p:txBody>
      </p:sp>
      <p:pic>
        <p:nvPicPr>
          <p:cNvPr id="1026" name="Picture 2" descr="C:\Users\Lenovo\Desktop\13-10-2016_07-20-55\ххор.jpg"/>
          <p:cNvPicPr>
            <a:picLocks noGrp="1" noChangeAspect="1" noChangeArrowheads="1"/>
          </p:cNvPicPr>
          <p:nvPr>
            <p:ph sz="quarter" idx="1"/>
          </p:nvPr>
        </p:nvPicPr>
        <p:blipFill>
          <a:blip r:embed="rId2" cstate="print"/>
          <a:srcRect/>
          <a:stretch>
            <a:fillRect/>
          </a:stretch>
        </p:blipFill>
        <p:spPr bwMode="auto">
          <a:xfrm>
            <a:off x="826253" y="1527175"/>
            <a:ext cx="7454981" cy="4572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t>Ареалы:</a:t>
            </a:r>
            <a:endParaRPr lang="ru-RU" dirty="0"/>
          </a:p>
        </p:txBody>
      </p:sp>
      <p:sp>
        <p:nvSpPr>
          <p:cNvPr id="3" name="Содержимое 2"/>
          <p:cNvSpPr>
            <a:spLocks noGrp="1"/>
          </p:cNvSpPr>
          <p:nvPr>
            <p:ph sz="quarter" idx="1"/>
          </p:nvPr>
        </p:nvSpPr>
        <p:spPr/>
        <p:txBody>
          <a:bodyPr/>
          <a:lstStyle/>
          <a:p>
            <a:r>
              <a:rPr lang="kk-KZ" dirty="0" smtClean="0"/>
              <a:t>Еуропада </a:t>
            </a:r>
            <a:r>
              <a:rPr lang="kk-KZ" dirty="0" smtClean="0"/>
              <a:t>және Солтүстік, Батыс Африкада таралған. Ертеде Жайық өзенінің алқабы мен Еділдің атырауында мекендеген. Қазір </a:t>
            </a:r>
            <a:r>
              <a:rPr lang="kk-KZ" dirty="0" smtClean="0"/>
              <a:t>бірен</a:t>
            </a:r>
            <a:r>
              <a:rPr lang="ru-RU" dirty="0" smtClean="0"/>
              <a:t>-</a:t>
            </a:r>
            <a:r>
              <a:rPr lang="kk-KZ" dirty="0" smtClean="0"/>
              <a:t> саран </a:t>
            </a:r>
            <a:r>
              <a:rPr lang="kk-KZ" dirty="0" smtClean="0"/>
              <a:t>Қазақстанда Солтүстік және Батыс Қазақстанда кездеседі. Біздің Шежін өзенінен көргендігі туралы балықшылардан естідік.</a:t>
            </a:r>
            <a:endParaRPr lang="ru-RU" dirty="0" smtClean="0"/>
          </a:p>
          <a:p>
            <a:r>
              <a:rPr lang="kk-KZ" dirty="0" smtClean="0"/>
              <a:t>Қазіргі кезде өте сирек кездесетін аң болғандықтан қорғауға алынып, </a:t>
            </a:r>
            <a:r>
              <a:rPr lang="kk-KZ" u="sng" dirty="0" smtClean="0">
                <a:solidFill>
                  <a:srgbClr val="FF0000"/>
                </a:solidFill>
                <a:hlinkClick r:id="rId2" tooltip="Қазақстан"/>
              </a:rPr>
              <a:t>Қазақстанның</a:t>
            </a:r>
            <a:r>
              <a:rPr lang="kk-KZ" dirty="0" smtClean="0">
                <a:solidFill>
                  <a:srgbClr val="FF0000"/>
                </a:solidFill>
              </a:rPr>
              <a:t> «</a:t>
            </a:r>
            <a:r>
              <a:rPr lang="kk-KZ" u="sng" dirty="0" smtClean="0">
                <a:solidFill>
                  <a:srgbClr val="FF0000"/>
                </a:solidFill>
                <a:hlinkClick r:id="rId3" tooltip="Қызыл кітап"/>
              </a:rPr>
              <a:t>Қызыл кітабына»</a:t>
            </a:r>
            <a:r>
              <a:rPr lang="kk-KZ" dirty="0" smtClean="0"/>
              <a:t> енгізілген.</a:t>
            </a:r>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Lenovo\Desktop\13-10-2016_07-20-55\хорек ареал.jpg"/>
          <p:cNvPicPr>
            <a:picLocks noGrp="1" noChangeAspect="1" noChangeArrowheads="1"/>
          </p:cNvPicPr>
          <p:nvPr>
            <p:ph sz="quarter" idx="1"/>
          </p:nvPr>
        </p:nvPicPr>
        <p:blipFill>
          <a:blip r:embed="rId2" cstate="print"/>
          <a:srcRect/>
          <a:stretch>
            <a:fillRect/>
          </a:stretch>
        </p:blipFill>
        <p:spPr bwMode="auto">
          <a:xfrm>
            <a:off x="2555776" y="548680"/>
            <a:ext cx="4210992" cy="582548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kk-KZ" b="1" dirty="0" smtClean="0"/>
              <a:t>Мекен ету ортасы -</a:t>
            </a:r>
            <a:r>
              <a:rPr lang="kk-KZ" dirty="0" smtClean="0"/>
              <a:t>  Күзеннің тіршілігі тұщы су қоймаларымен тығыз байланысты. Мекендейтін жайлы орындары - жағасында қалың шөп өскен өзектер мен өзендер және көлдер. Құрғақта да, суда да, орманда, жыралар, жазықты аймақтарда  тіршілік ететін аң. </a:t>
            </a:r>
            <a:endParaRPr lang="ru-RU" dirty="0" smtClean="0"/>
          </a:p>
          <a:p>
            <a:r>
              <a:rPr lang="kk-KZ" dirty="0" smtClean="0"/>
              <a:t>Қолда </a:t>
            </a:r>
            <a:r>
              <a:rPr lang="kk-KZ" dirty="0" smtClean="0"/>
              <a:t>өсіп-өнеді бейім келеді. </a:t>
            </a:r>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Lenovo\Desktop\13-10-2016_07-20-55\хорек1.jpg"/>
          <p:cNvPicPr>
            <a:picLocks noGrp="1" noChangeAspect="1" noChangeArrowheads="1"/>
          </p:cNvPicPr>
          <p:nvPr>
            <p:ph sz="quarter" idx="1"/>
          </p:nvPr>
        </p:nvPicPr>
        <p:blipFill>
          <a:blip r:embed="rId2" cstate="print"/>
          <a:srcRect/>
          <a:stretch>
            <a:fillRect/>
          </a:stretch>
        </p:blipFill>
        <p:spPr bwMode="auto">
          <a:xfrm>
            <a:off x="179512" y="404664"/>
            <a:ext cx="8676456" cy="587904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92500" lnSpcReduction="10000"/>
          </a:bodyPr>
          <a:lstStyle/>
          <a:p>
            <a:r>
              <a:rPr lang="kk-KZ" b="1" dirty="0" smtClean="0">
                <a:latin typeface="Times New Roman" pitchFamily="18" charset="0"/>
                <a:cs typeface="Times New Roman" pitchFamily="18" charset="0"/>
              </a:rPr>
              <a:t>Дене тұрқы</a:t>
            </a:r>
            <a:r>
              <a:rPr lang="kk-KZ" dirty="0" smtClean="0">
                <a:latin typeface="Times New Roman" pitchFamily="18" charset="0"/>
                <a:cs typeface="Times New Roman" pitchFamily="18" charset="0"/>
              </a:rPr>
              <a:t> 35-45 см, салмағы 1-1,5кг. Аталықтарының салмағы 1,8-3,2 кг дейін, аналықгарында 1-2 кг арасында ауытқиды. Салмағы 3,5 кг артық андар да кездеседі. Қысқы жүні біркелкі қара қоңыр келеді, арқаларындағы жүнінің ұзындығы 4-6 см-ге дейін болады.Құлағының жиектерінде ақ жолақтары бар және іиек астында ақ дағы болады.  Басы жалпақ, денесі ұзынша келген, аяқтары қысқа. Башпайларының арасы жүзу жарғағымен жалғасқан. Жүні біркелкі үлпілдек, қара қоңыр, қызғылт қоңыр түстес. Алқымында, астыңғы және үстіңгі еріндері мен төсінде ақ дағы болады. Тістерінің формуласы: I 3/3 C 1/1 P 3/3 M 1/2. Барлығы 34 тісі бар. Алдыңғы  ит тістері жіңішке, ұзын.</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Lenovo\Desktop\13-10-2016_07-20-55\хорек тур.jpg"/>
          <p:cNvPicPr>
            <a:picLocks noGrp="1" noChangeAspect="1" noChangeArrowheads="1"/>
          </p:cNvPicPr>
          <p:nvPr>
            <p:ph sz="quarter" idx="1"/>
          </p:nvPr>
        </p:nvPicPr>
        <p:blipFill>
          <a:blip r:embed="rId2" cstate="print"/>
          <a:srcRect/>
          <a:stretch>
            <a:fillRect/>
          </a:stretch>
        </p:blipFill>
        <p:spPr bwMode="auto">
          <a:xfrm>
            <a:off x="467544" y="332656"/>
            <a:ext cx="5073794" cy="4711380"/>
          </a:xfrm>
          <a:prstGeom prst="rect">
            <a:avLst/>
          </a:prstGeom>
          <a:noFill/>
        </p:spPr>
      </p:pic>
      <p:pic>
        <p:nvPicPr>
          <p:cNvPr id="4099" name="Picture 3" descr="C:\Users\Lenovo\Desktop\13-10-2016_07-20-55\хорек 66.jpg"/>
          <p:cNvPicPr>
            <a:picLocks noChangeAspect="1" noChangeArrowheads="1"/>
          </p:cNvPicPr>
          <p:nvPr/>
        </p:nvPicPr>
        <p:blipFill>
          <a:blip r:embed="rId3" cstate="print"/>
          <a:srcRect/>
          <a:stretch>
            <a:fillRect/>
          </a:stretch>
        </p:blipFill>
        <p:spPr bwMode="auto">
          <a:xfrm>
            <a:off x="5436096" y="4221088"/>
            <a:ext cx="3352097" cy="194421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110</TotalTime>
  <Words>612</Words>
  <Application>Microsoft Office PowerPoint</Application>
  <PresentationFormat>Экран (4:3)</PresentationFormat>
  <Paragraphs>30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Официальная</vt:lpstr>
      <vt:lpstr>Слайд 1</vt:lpstr>
      <vt:lpstr>Слайд 2</vt:lpstr>
      <vt:lpstr>Қара күзен</vt:lpstr>
      <vt:lpstr>Ареалы:</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Көбеюі:</vt:lpstr>
      <vt:lpstr>Слайд 16</vt:lpstr>
      <vt:lpstr>                                                              апталық</vt:lpstr>
      <vt:lpstr>Маған 3 апта </vt:lpstr>
      <vt:lpstr>Ең қауыпты жаулары мен бәсекелестері –</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hp</cp:lastModifiedBy>
  <cp:revision>17</cp:revision>
  <dcterms:created xsi:type="dcterms:W3CDTF">2016-10-13T05:45:37Z</dcterms:created>
  <dcterms:modified xsi:type="dcterms:W3CDTF">2016-10-13T20:02:28Z</dcterms:modified>
</cp:coreProperties>
</file>