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7" r:id="rId1"/>
    <p:sldMasterId id="2147483678" r:id="rId2"/>
    <p:sldMasterId id="2147483679" r:id="rId3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37AF3B34-AACD-474B-B9EF-1C1F0E668B33}">
  <a:tblStyle styleId="{37AF3B34-AACD-474B-B9EF-1C1F0E668B33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12" y="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645457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311703" y="445026"/>
            <a:ext cx="8520600" cy="707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311703" y="1266324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8472460" y="466321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722312" y="3305175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00" cy="48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900" cy="48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2" y="204786"/>
            <a:ext cx="3008400" cy="87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00" cy="43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body" idx="2"/>
          </p:nvPr>
        </p:nvSpPr>
        <p:spPr>
          <a:xfrm>
            <a:off x="457202" y="1076326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 rot="5400000">
            <a:off x="2874750" y="-1217399"/>
            <a:ext cx="3394500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 rot="5400000">
            <a:off x="5463750" y="1371629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 rot="5400000">
            <a:off x="1272750" y="-609570"/>
            <a:ext cx="4388700" cy="601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ru" sz="1000">
                <a:solidFill>
                  <a:schemeClr val="dk2"/>
                </a:solidFill>
              </a:rPr>
              <a:t>‹#›</a:t>
            </a:fld>
            <a:endParaRPr lang="ru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lvl="1"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lvl="2"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lvl="3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lvl="4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lvl="5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lvl="6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lvl="7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lvl="8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ru" sz="1300">
                <a:solidFill>
                  <a:schemeClr val="dk1"/>
                </a:solidFill>
              </a:rPr>
              <a:t>‹#›</a:t>
            </a:fld>
            <a:endParaRPr lang="ru" sz="1300">
              <a:solidFill>
                <a:schemeClr val="dk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znK652H6yQ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0225" y="458581"/>
            <a:ext cx="1183199" cy="32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Analysis</a:t>
            </a:r>
          </a:p>
        </p:txBody>
      </p:sp>
      <p:sp>
        <p:nvSpPr>
          <p:cNvPr id="160" name="Shape 160"/>
          <p:cNvSpPr/>
          <p:nvPr/>
        </p:nvSpPr>
        <p:spPr>
          <a:xfrm rot="-174069">
            <a:off x="5099950" y="4166737"/>
            <a:ext cx="3212617" cy="57803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Анализ и исследование задачи</a:t>
            </a:r>
          </a:p>
        </p:txBody>
      </p:sp>
      <p:sp>
        <p:nvSpPr>
          <p:cNvPr id="161" name="Shape 161"/>
          <p:cNvSpPr/>
          <p:nvPr/>
        </p:nvSpPr>
        <p:spPr>
          <a:xfrm rot="348925">
            <a:off x="2967394" y="491157"/>
            <a:ext cx="3034818" cy="5810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Тапсырмалардыталдау және зерттеу</a:t>
            </a:r>
          </a:p>
        </p:txBody>
      </p:sp>
      <p:sp>
        <p:nvSpPr>
          <p:cNvPr id="162" name="Shape 162"/>
          <p:cNvSpPr/>
          <p:nvPr/>
        </p:nvSpPr>
        <p:spPr>
          <a:xfrm>
            <a:off x="3275856" y="1419623"/>
            <a:ext cx="1375799" cy="32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Designing</a:t>
            </a:r>
          </a:p>
        </p:txBody>
      </p:sp>
      <p:sp>
        <p:nvSpPr>
          <p:cNvPr id="163" name="Shape 163"/>
          <p:cNvSpPr/>
          <p:nvPr/>
        </p:nvSpPr>
        <p:spPr>
          <a:xfrm rot="-231051">
            <a:off x="338604" y="1472289"/>
            <a:ext cx="2331764" cy="32418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Проектирование</a:t>
            </a:r>
          </a:p>
        </p:txBody>
      </p:sp>
      <p:sp>
        <p:nvSpPr>
          <p:cNvPr id="164" name="Shape 164"/>
          <p:cNvSpPr/>
          <p:nvPr/>
        </p:nvSpPr>
        <p:spPr>
          <a:xfrm>
            <a:off x="3491880" y="2211711"/>
            <a:ext cx="1330800" cy="32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Жобалау</a:t>
            </a:r>
          </a:p>
        </p:txBody>
      </p:sp>
      <p:sp>
        <p:nvSpPr>
          <p:cNvPr id="165" name="Shape 165"/>
          <p:cNvSpPr/>
          <p:nvPr/>
        </p:nvSpPr>
        <p:spPr>
          <a:xfrm rot="-700031">
            <a:off x="-745938" y="3391471"/>
            <a:ext cx="4500893" cy="331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</a:t>
            </a:r>
          </a:p>
        </p:txBody>
      </p:sp>
      <p:sp>
        <p:nvSpPr>
          <p:cNvPr id="166" name="Shape 166"/>
          <p:cNvSpPr/>
          <p:nvPr/>
        </p:nvSpPr>
        <p:spPr>
          <a:xfrm rot="566987">
            <a:off x="3265774" y="3335227"/>
            <a:ext cx="3153797" cy="58757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Программирование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22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435202" y="2373293"/>
            <a:ext cx="2138700" cy="32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Бағдарламалау</a:t>
            </a:r>
          </a:p>
        </p:txBody>
      </p:sp>
      <p:sp>
        <p:nvSpPr>
          <p:cNvPr id="168" name="Shape 168"/>
          <p:cNvSpPr/>
          <p:nvPr/>
        </p:nvSpPr>
        <p:spPr>
          <a:xfrm rot="-460632">
            <a:off x="5451793" y="356126"/>
            <a:ext cx="4540700" cy="32729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Testing</a:t>
            </a:r>
          </a:p>
        </p:txBody>
      </p:sp>
      <p:sp>
        <p:nvSpPr>
          <p:cNvPr id="169" name="Shape 169"/>
          <p:cNvSpPr/>
          <p:nvPr/>
        </p:nvSpPr>
        <p:spPr>
          <a:xfrm>
            <a:off x="4932039" y="2450382"/>
            <a:ext cx="3017700" cy="57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Тестирование и отладка</a:t>
            </a:r>
          </a:p>
        </p:txBody>
      </p:sp>
      <p:sp>
        <p:nvSpPr>
          <p:cNvPr id="170" name="Shape 170"/>
          <p:cNvSpPr/>
          <p:nvPr/>
        </p:nvSpPr>
        <p:spPr>
          <a:xfrm rot="-700339">
            <a:off x="6958689" y="3087463"/>
            <a:ext cx="1906934" cy="59281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Тестілеу және жөндеу</a:t>
            </a:r>
          </a:p>
        </p:txBody>
      </p:sp>
      <p:sp>
        <p:nvSpPr>
          <p:cNvPr id="171" name="Shape 171"/>
          <p:cNvSpPr/>
          <p:nvPr/>
        </p:nvSpPr>
        <p:spPr>
          <a:xfrm>
            <a:off x="4355976" y="1779663"/>
            <a:ext cx="4571999" cy="32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Evaluation</a:t>
            </a:r>
          </a:p>
        </p:txBody>
      </p:sp>
      <p:sp>
        <p:nvSpPr>
          <p:cNvPr id="172" name="Shape 172"/>
          <p:cNvSpPr/>
          <p:nvPr/>
        </p:nvSpPr>
        <p:spPr>
          <a:xfrm>
            <a:off x="6253492" y="966835"/>
            <a:ext cx="2843700" cy="57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Анализ результатов решения задачи</a:t>
            </a:r>
          </a:p>
        </p:txBody>
      </p:sp>
      <p:sp>
        <p:nvSpPr>
          <p:cNvPr id="173" name="Shape 173"/>
          <p:cNvSpPr/>
          <p:nvPr/>
        </p:nvSpPr>
        <p:spPr>
          <a:xfrm>
            <a:off x="1403648" y="3860344"/>
            <a:ext cx="3078000" cy="76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Тапсырмалардың шешу жолдарының нәтижелерін талдау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Shape 2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6850" y="171650"/>
            <a:ext cx="2883949" cy="248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Shape 2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7099" y="171650"/>
            <a:ext cx="2972750" cy="248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Shape 247"/>
          <p:cNvSpPr txBox="1"/>
          <p:nvPr/>
        </p:nvSpPr>
        <p:spPr>
          <a:xfrm>
            <a:off x="118312" y="2865725"/>
            <a:ext cx="4404300" cy="206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Comic Sans MS"/>
              <a:buChar char="●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Тестирование "черного ящика" - это вид тестирования, проводимый </a:t>
            </a:r>
            <a:r>
              <a:rPr lang="ru" u="sng">
                <a:latin typeface="Comic Sans MS"/>
                <a:ea typeface="Comic Sans MS"/>
                <a:cs typeface="Comic Sans MS"/>
                <a:sym typeface="Comic Sans MS"/>
              </a:rPr>
              <a:t>без знания внутренних механизмов</a:t>
            </a: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 работы продукта. </a:t>
            </a:r>
          </a:p>
          <a:p>
            <a:pPr marL="457200" lvl="0" indent="-228600" rtl="0">
              <a:spcBef>
                <a:spcPts val="0"/>
              </a:spcBef>
              <a:buFont typeface="Comic Sans MS"/>
              <a:buChar char="●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Производится на основании внешних проявлений работы продукта. </a:t>
            </a:r>
          </a:p>
          <a:p>
            <a:pPr marL="457200" lvl="0" indent="-228600" rtl="0">
              <a:spcBef>
                <a:spcPts val="0"/>
              </a:spcBef>
              <a:buFont typeface="Comic Sans MS"/>
              <a:buChar char="●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Обычно подразумевают тестирование через интерфейс пользователя, </a:t>
            </a:r>
            <a:r>
              <a:rPr lang="ru" u="sng">
                <a:latin typeface="Comic Sans MS"/>
                <a:ea typeface="Comic Sans MS"/>
                <a:cs typeface="Comic Sans MS"/>
                <a:sym typeface="Comic Sans MS"/>
              </a:rPr>
              <a:t>не имея</a:t>
            </a: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 доступа к </a:t>
            </a:r>
            <a:r>
              <a:rPr lang="ru" u="sng">
                <a:latin typeface="Comic Sans MS"/>
                <a:ea typeface="Comic Sans MS"/>
                <a:cs typeface="Comic Sans MS"/>
                <a:sym typeface="Comic Sans MS"/>
              </a:rPr>
              <a:t>исходному коду</a:t>
            </a: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 продукта. 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5000575" y="2953225"/>
            <a:ext cx="3719100" cy="152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Comic Sans MS"/>
              <a:buChar char="●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Тестировщик должен обладать знаниями о внутренних механизмах работы продукта и иметь доступ к исходному коду приложения.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5074" y="1434500"/>
            <a:ext cx="3646125" cy="25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 rotWithShape="1">
          <a:blip r:embed="rId4">
            <a:alphaModFix/>
          </a:blip>
          <a:srcRect l="24771" t="32923" r="27100" b="6745"/>
          <a:stretch/>
        </p:blipFill>
        <p:spPr>
          <a:xfrm>
            <a:off x="57399" y="78487"/>
            <a:ext cx="5260175" cy="4986524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Shape 255"/>
          <p:cNvSpPr txBox="1"/>
          <p:nvPr/>
        </p:nvSpPr>
        <p:spPr>
          <a:xfrm>
            <a:off x="5317575" y="310225"/>
            <a:ext cx="3819600" cy="124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1800">
                <a:solidFill>
                  <a:srgbClr val="FF0000"/>
                </a:solidFill>
              </a:rPr>
              <a:t>Задача: </a:t>
            </a:r>
          </a:p>
          <a:p>
            <a:pPr marL="457200" lvl="0" indent="-342900">
              <a:spcBef>
                <a:spcPts val="0"/>
              </a:spcBef>
              <a:buClr>
                <a:srgbClr val="20124D"/>
              </a:buClr>
              <a:buSzPct val="100000"/>
              <a:buChar char="-"/>
            </a:pPr>
            <a:r>
              <a:rPr lang="ru" sz="1800">
                <a:solidFill>
                  <a:srgbClr val="20124D"/>
                </a:solidFill>
              </a:rPr>
              <a:t>Определить длину  окружности и площадь  круга.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/>
        </p:nvSpPr>
        <p:spPr>
          <a:xfrm>
            <a:off x="364050" y="2391150"/>
            <a:ext cx="1818000" cy="78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b="1"/>
              <a:t>        Радиус</a:t>
            </a:r>
          </a:p>
        </p:txBody>
      </p:sp>
      <p:sp>
        <p:nvSpPr>
          <p:cNvPr id="261" name="Shape 261"/>
          <p:cNvSpPr/>
          <p:nvPr/>
        </p:nvSpPr>
        <p:spPr>
          <a:xfrm>
            <a:off x="6661950" y="1636100"/>
            <a:ext cx="1818000" cy="78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b="1"/>
              <a:t>Диаметр</a:t>
            </a:r>
          </a:p>
        </p:txBody>
      </p:sp>
      <p:sp>
        <p:nvSpPr>
          <p:cNvPr id="262" name="Shape 262"/>
          <p:cNvSpPr/>
          <p:nvPr/>
        </p:nvSpPr>
        <p:spPr>
          <a:xfrm>
            <a:off x="6661950" y="2391150"/>
            <a:ext cx="1818000" cy="78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b="1"/>
              <a:t>Длина</a:t>
            </a:r>
          </a:p>
        </p:txBody>
      </p:sp>
      <p:sp>
        <p:nvSpPr>
          <p:cNvPr id="263" name="Shape 263"/>
          <p:cNvSpPr/>
          <p:nvPr/>
        </p:nvSpPr>
        <p:spPr>
          <a:xfrm>
            <a:off x="6661950" y="3158725"/>
            <a:ext cx="1818000" cy="78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b="1"/>
              <a:t>Площадь</a:t>
            </a:r>
          </a:p>
        </p:txBody>
      </p:sp>
      <p:sp>
        <p:nvSpPr>
          <p:cNvPr id="264" name="Shape 264"/>
          <p:cNvSpPr txBox="1"/>
          <p:nvPr/>
        </p:nvSpPr>
        <p:spPr>
          <a:xfrm>
            <a:off x="319900" y="271350"/>
            <a:ext cx="1818000" cy="42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b="1"/>
              <a:t>Входные данные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6124575" y="251850"/>
            <a:ext cx="2217000" cy="46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b="1"/>
              <a:t>Выходные данные</a:t>
            </a:r>
          </a:p>
        </p:txBody>
      </p:sp>
      <p:cxnSp>
        <p:nvCxnSpPr>
          <p:cNvPr id="266" name="Shape 266"/>
          <p:cNvCxnSpPr/>
          <p:nvPr/>
        </p:nvCxnSpPr>
        <p:spPr>
          <a:xfrm>
            <a:off x="1010250" y="689400"/>
            <a:ext cx="107100" cy="18474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67" name="Shape 267"/>
          <p:cNvCxnSpPr/>
          <p:nvPr/>
        </p:nvCxnSpPr>
        <p:spPr>
          <a:xfrm>
            <a:off x="6620450" y="650500"/>
            <a:ext cx="719400" cy="103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68" name="Shape 268"/>
          <p:cNvCxnSpPr/>
          <p:nvPr/>
        </p:nvCxnSpPr>
        <p:spPr>
          <a:xfrm>
            <a:off x="6630175" y="669950"/>
            <a:ext cx="738900" cy="187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69" name="Shape 269"/>
          <p:cNvCxnSpPr/>
          <p:nvPr/>
        </p:nvCxnSpPr>
        <p:spPr>
          <a:xfrm>
            <a:off x="6639900" y="689400"/>
            <a:ext cx="544500" cy="2605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270" name="Shape 2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9037" y="1168471"/>
            <a:ext cx="4324424" cy="3071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Shape 275" descr="Безымянный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5" y="274887"/>
            <a:ext cx="3733650" cy="459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56275" y="0"/>
            <a:ext cx="2042375" cy="2042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Shape 277"/>
          <p:cNvPicPr preferRelativeResize="0"/>
          <p:nvPr/>
        </p:nvPicPr>
        <p:blipFill rotWithShape="1">
          <a:blip r:embed="rId5">
            <a:alphaModFix/>
          </a:blip>
          <a:srcRect l="18659" t="10230" r="40059" b="34376"/>
          <a:stretch/>
        </p:blipFill>
        <p:spPr>
          <a:xfrm>
            <a:off x="4058824" y="274875"/>
            <a:ext cx="5039826" cy="4593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Shape 282"/>
          <p:cNvPicPr preferRelativeResize="0"/>
          <p:nvPr/>
        </p:nvPicPr>
        <p:blipFill rotWithShape="1">
          <a:blip r:embed="rId3">
            <a:alphaModFix/>
          </a:blip>
          <a:srcRect l="18963" t="12997" r="42548" b="35178"/>
          <a:stretch/>
        </p:blipFill>
        <p:spPr>
          <a:xfrm>
            <a:off x="3580600" y="0"/>
            <a:ext cx="5481751" cy="499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 descr="Безымянный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9074"/>
            <a:ext cx="3733650" cy="459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" name="Shape 288"/>
          <p:cNvGraphicFramePr/>
          <p:nvPr/>
        </p:nvGraphicFramePr>
        <p:xfrm>
          <a:off x="279087" y="560900"/>
          <a:ext cx="8691675" cy="4205091"/>
        </p:xfrm>
        <a:graphic>
          <a:graphicData uri="http://schemas.openxmlformats.org/drawingml/2006/table">
            <a:tbl>
              <a:tblPr>
                <a:noFill/>
                <a:tableStyleId>{37AF3B34-AACD-474B-B9EF-1C1F0E668B33}</a:tableStyleId>
              </a:tblPr>
              <a:tblGrid>
                <a:gridCol w="1258725"/>
                <a:gridCol w="1758750"/>
                <a:gridCol w="1906550"/>
                <a:gridCol w="1883825"/>
                <a:gridCol w="1883825"/>
              </a:tblGrid>
              <a:tr h="106827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Исходные</a:t>
                      </a:r>
                    </a:p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данные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Фактический результат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1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Радиус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Диаметр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Длина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Площадь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70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6669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31,4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78,5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9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6669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94,2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706,5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9" name="Shape 289"/>
          <p:cNvSpPr txBox="1"/>
          <p:nvPr/>
        </p:nvSpPr>
        <p:spPr>
          <a:xfrm>
            <a:off x="1722262" y="0"/>
            <a:ext cx="5600400" cy="65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2400" b="1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План тестирования задачи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" name="Shape 294"/>
          <p:cNvGraphicFramePr/>
          <p:nvPr/>
        </p:nvGraphicFramePr>
        <p:xfrm>
          <a:off x="279087" y="560900"/>
          <a:ext cx="8691675" cy="4295482"/>
        </p:xfrm>
        <a:graphic>
          <a:graphicData uri="http://schemas.openxmlformats.org/drawingml/2006/table">
            <a:tbl>
              <a:tblPr>
                <a:noFill/>
                <a:tableStyleId>{37AF3B34-AACD-474B-B9EF-1C1F0E668B33}</a:tableStyleId>
              </a:tblPr>
              <a:tblGrid>
                <a:gridCol w="1095450"/>
                <a:gridCol w="1327200"/>
                <a:gridCol w="1579975"/>
                <a:gridCol w="1417300"/>
                <a:gridCol w="3271750"/>
              </a:tblGrid>
              <a:tr h="12578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Исходные</a:t>
                      </a:r>
                    </a:p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данные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Фактический результат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Радиус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Диаметр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Длина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Площадь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2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3422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31,4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78,5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30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значение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78530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94,2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706,5</a:t>
                      </a: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5" name="Shape 295"/>
          <p:cNvSpPr txBox="1"/>
          <p:nvPr/>
        </p:nvSpPr>
        <p:spPr>
          <a:xfrm>
            <a:off x="1722262" y="0"/>
            <a:ext cx="5600400" cy="65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2400" b="1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План тестирования задачи</a:t>
            </a:r>
          </a:p>
        </p:txBody>
      </p:sp>
      <p:pic>
        <p:nvPicPr>
          <p:cNvPr id="296" name="Shape 296"/>
          <p:cNvPicPr preferRelativeResize="0"/>
          <p:nvPr/>
        </p:nvPicPr>
        <p:blipFill rotWithShape="1">
          <a:blip r:embed="rId3">
            <a:alphaModFix/>
          </a:blip>
          <a:srcRect l="10968" t="19710" r="65502" b="46258"/>
          <a:stretch/>
        </p:blipFill>
        <p:spPr>
          <a:xfrm>
            <a:off x="5854975" y="2212100"/>
            <a:ext cx="2937101" cy="263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/>
          <p:nvPr/>
        </p:nvSpPr>
        <p:spPr>
          <a:xfrm>
            <a:off x="229950" y="485200"/>
            <a:ext cx="8800800" cy="19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3600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Какие трудности у Вас возникли при тестировании?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are the difficulties you have in testing?</a:t>
            </a:r>
          </a:p>
        </p:txBody>
      </p:sp>
      <p:sp>
        <p:nvSpPr>
          <p:cNvPr id="302" name="Shape 302"/>
          <p:cNvSpPr txBox="1"/>
          <p:nvPr/>
        </p:nvSpPr>
        <p:spPr>
          <a:xfrm>
            <a:off x="342750" y="2729825"/>
            <a:ext cx="8458500" cy="7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3000" b="1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  бы  Вы изменили в программе?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ru">
                <a:solidFill>
                  <a:srgbClr val="0000FF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What would you change in the program?</a:t>
            </a: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Shape 178"/>
          <p:cNvGrpSpPr/>
          <p:nvPr/>
        </p:nvGrpSpPr>
        <p:grpSpPr>
          <a:xfrm>
            <a:off x="543579" y="167648"/>
            <a:ext cx="7914050" cy="4891679"/>
            <a:chOff x="921623" y="1052812"/>
            <a:chExt cx="7012893" cy="3885368"/>
          </a:xfrm>
        </p:grpSpPr>
        <p:sp>
          <p:nvSpPr>
            <p:cNvPr id="179" name="Shape 179"/>
            <p:cNvSpPr/>
            <p:nvPr/>
          </p:nvSpPr>
          <p:spPr>
            <a:xfrm>
              <a:off x="3510640" y="1052812"/>
              <a:ext cx="1920000" cy="12191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1E2D3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sz="1200" b="1"/>
            </a:p>
            <a:p>
              <a:pPr lvl="0" algn="ctr" rtl="0">
                <a:spcBef>
                  <a:spcPts val="0"/>
                </a:spcBef>
                <a:buNone/>
              </a:pPr>
              <a:r>
                <a:rPr lang="ru" sz="1200" b="1"/>
                <a:t>Анализ и исследование задачи</a:t>
              </a:r>
            </a:p>
          </p:txBody>
        </p:sp>
        <p:sp>
          <p:nvSpPr>
            <p:cNvPr id="180" name="Shape 180"/>
            <p:cNvSpPr/>
            <p:nvPr/>
          </p:nvSpPr>
          <p:spPr>
            <a:xfrm>
              <a:off x="5834517" y="2070438"/>
              <a:ext cx="2100000" cy="1219200"/>
            </a:xfrm>
            <a:prstGeom prst="ellipse">
              <a:avLst/>
            </a:prstGeom>
            <a:solidFill>
              <a:srgbClr val="00FF00"/>
            </a:solidFill>
            <a:ln w="9525" cap="flat" cmpd="sng">
              <a:solidFill>
                <a:srgbClr val="1E2D3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sz="1200" b="1"/>
            </a:p>
            <a:p>
              <a:pPr lvl="0" algn="ctr" rtl="0">
                <a:spcBef>
                  <a:spcPts val="0"/>
                </a:spcBef>
                <a:buNone/>
              </a:pPr>
              <a:r>
                <a:rPr lang="ru" sz="1200" b="1"/>
                <a:t>Разработка алгоритма решения задачи</a:t>
              </a:r>
            </a:p>
          </p:txBody>
        </p:sp>
        <p:sp>
          <p:nvSpPr>
            <p:cNvPr id="181" name="Shape 181"/>
            <p:cNvSpPr/>
            <p:nvPr/>
          </p:nvSpPr>
          <p:spPr>
            <a:xfrm>
              <a:off x="4726115" y="3803581"/>
              <a:ext cx="2564100" cy="1134600"/>
            </a:xfrm>
            <a:prstGeom prst="ellipse">
              <a:avLst/>
            </a:prstGeom>
            <a:solidFill>
              <a:srgbClr val="4A86E8"/>
            </a:solidFill>
            <a:ln w="9525" cap="flat" cmpd="sng">
              <a:solidFill>
                <a:srgbClr val="1E2D3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sz="1200" b="1"/>
            </a:p>
            <a:p>
              <a:pPr lvl="0" algn="ctr" rtl="0">
                <a:spcBef>
                  <a:spcPts val="0"/>
                </a:spcBef>
                <a:buNone/>
              </a:pPr>
              <a:r>
                <a:rPr lang="ru" sz="1200" b="1">
                  <a:solidFill>
                    <a:srgbClr val="FFFFFF"/>
                  </a:solidFill>
                </a:rPr>
                <a:t>Программирование</a:t>
              </a:r>
            </a:p>
          </p:txBody>
        </p:sp>
        <p:sp>
          <p:nvSpPr>
            <p:cNvPr id="182" name="Shape 182"/>
            <p:cNvSpPr/>
            <p:nvPr/>
          </p:nvSpPr>
          <p:spPr>
            <a:xfrm>
              <a:off x="1715667" y="3838970"/>
              <a:ext cx="2168400" cy="1063800"/>
            </a:xfrm>
            <a:prstGeom prst="ellipse">
              <a:avLst/>
            </a:prstGeom>
            <a:solidFill>
              <a:srgbClr val="FF00FF"/>
            </a:solidFill>
            <a:ln w="9525" cap="flat" cmpd="sng">
              <a:solidFill>
                <a:srgbClr val="1E2D3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ru" sz="3600" b="1"/>
                <a:t>?</a:t>
              </a:r>
            </a:p>
          </p:txBody>
        </p:sp>
        <p:sp>
          <p:nvSpPr>
            <p:cNvPr id="183" name="Shape 183"/>
            <p:cNvSpPr/>
            <p:nvPr/>
          </p:nvSpPr>
          <p:spPr>
            <a:xfrm>
              <a:off x="921623" y="1936570"/>
              <a:ext cx="2504100" cy="13530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1E2D3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sz="1200" b="1"/>
            </a:p>
            <a:p>
              <a:pPr lvl="0" algn="ctr" rtl="0">
                <a:spcBef>
                  <a:spcPts val="0"/>
                </a:spcBef>
                <a:buNone/>
              </a:pPr>
              <a:r>
                <a:rPr lang="ru" sz="1200" b="1">
                  <a:solidFill>
                    <a:srgbClr val="FFFFFF"/>
                  </a:solidFill>
                </a:rPr>
                <a:t>Оценивание, документирование, внедрение</a:t>
              </a:r>
            </a:p>
          </p:txBody>
        </p:sp>
        <p:cxnSp>
          <p:nvCxnSpPr>
            <p:cNvPr id="184" name="Shape 184"/>
            <p:cNvCxnSpPr>
              <a:stCxn id="179" idx="6"/>
              <a:endCxn id="180" idx="0"/>
            </p:cNvCxnSpPr>
            <p:nvPr/>
          </p:nvCxnSpPr>
          <p:spPr>
            <a:xfrm>
              <a:off x="5430640" y="1662412"/>
              <a:ext cx="1453799" cy="408000"/>
            </a:xfrm>
            <a:prstGeom prst="straightConnector1">
              <a:avLst/>
            </a:prstGeom>
            <a:noFill/>
            <a:ln w="9525" cap="flat" cmpd="sng">
              <a:solidFill>
                <a:srgbClr val="1E2D31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85" name="Shape 185"/>
            <p:cNvCxnSpPr>
              <a:stCxn id="180" idx="4"/>
              <a:endCxn id="181" idx="7"/>
            </p:cNvCxnSpPr>
            <p:nvPr/>
          </p:nvCxnSpPr>
          <p:spPr>
            <a:xfrm>
              <a:off x="6884517" y="3289638"/>
              <a:ext cx="30300" cy="680100"/>
            </a:xfrm>
            <a:prstGeom prst="straightConnector1">
              <a:avLst/>
            </a:prstGeom>
            <a:noFill/>
            <a:ln w="9525" cap="flat" cmpd="sng">
              <a:solidFill>
                <a:srgbClr val="1E2D31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86" name="Shape 186"/>
            <p:cNvCxnSpPr>
              <a:stCxn id="181" idx="2"/>
              <a:endCxn id="182" idx="6"/>
            </p:cNvCxnSpPr>
            <p:nvPr/>
          </p:nvCxnSpPr>
          <p:spPr>
            <a:xfrm rot="10800000">
              <a:off x="3884015" y="4370881"/>
              <a:ext cx="842100" cy="0"/>
            </a:xfrm>
            <a:prstGeom prst="straightConnector1">
              <a:avLst/>
            </a:prstGeom>
            <a:noFill/>
            <a:ln w="9525" cap="flat" cmpd="sng">
              <a:solidFill>
                <a:srgbClr val="1E2D31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87" name="Shape 187"/>
            <p:cNvCxnSpPr>
              <a:stCxn id="182" idx="1"/>
              <a:endCxn id="183" idx="4"/>
            </p:cNvCxnSpPr>
            <p:nvPr/>
          </p:nvCxnSpPr>
          <p:spPr>
            <a:xfrm rot="10800000" flipH="1">
              <a:off x="2033222" y="3289760"/>
              <a:ext cx="140400" cy="705000"/>
            </a:xfrm>
            <a:prstGeom prst="straightConnector1">
              <a:avLst/>
            </a:prstGeom>
            <a:noFill/>
            <a:ln w="9525" cap="flat" cmpd="sng">
              <a:solidFill>
                <a:srgbClr val="1E2D31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88" name="Shape 188"/>
            <p:cNvCxnSpPr>
              <a:stCxn id="183" idx="0"/>
              <a:endCxn id="179" idx="2"/>
            </p:cNvCxnSpPr>
            <p:nvPr/>
          </p:nvCxnSpPr>
          <p:spPr>
            <a:xfrm rot="10800000" flipH="1">
              <a:off x="2173673" y="1662370"/>
              <a:ext cx="1336800" cy="274200"/>
            </a:xfrm>
            <a:prstGeom prst="straightConnector1">
              <a:avLst/>
            </a:prstGeom>
            <a:noFill/>
            <a:ln w="9525" cap="flat" cmpd="sng">
              <a:solidFill>
                <a:srgbClr val="1E2D31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 b="40037"/>
          <a:stretch/>
        </p:blipFill>
        <p:spPr>
          <a:xfrm>
            <a:off x="152400" y="76200"/>
            <a:ext cx="8839200" cy="261369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/>
          <p:nvPr/>
        </p:nvSpPr>
        <p:spPr>
          <a:xfrm>
            <a:off x="1044175" y="2415050"/>
            <a:ext cx="7032000" cy="20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ru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learningapps.org/3478574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/>
        </p:nvSpPr>
        <p:spPr>
          <a:xfrm>
            <a:off x="56100" y="1399200"/>
            <a:ext cx="9031800" cy="19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4800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Каким  образом можно  осуществить тестирование?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subTitle" idx="1"/>
          </p:nvPr>
        </p:nvSpPr>
        <p:spPr>
          <a:xfrm>
            <a:off x="263075" y="1045075"/>
            <a:ext cx="8520600" cy="3261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ru" sz="2400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Цель обучения:</a:t>
            </a:r>
          </a:p>
          <a:p>
            <a:pPr marL="457200" lvl="0" indent="-342900" algn="l">
              <a:spcBef>
                <a:spcPts val="0"/>
              </a:spcBef>
              <a:buClr>
                <a:schemeClr val="dk1"/>
              </a:buClr>
              <a:buSzPct val="100000"/>
              <a:buFont typeface="Comic Sans MS"/>
              <a:buChar char="-"/>
            </a:pPr>
            <a:r>
              <a:rPr lang="ru" sz="1800">
                <a:solidFill>
                  <a:schemeClr val="dk1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осуществлять проверку программы с помощью экспериментальных данных</a:t>
            </a:r>
          </a:p>
          <a:p>
            <a:pPr lvl="0" algn="l" rtl="0">
              <a:spcBef>
                <a:spcPts val="0"/>
              </a:spcBef>
              <a:buNone/>
            </a:pPr>
            <a:r>
              <a:rPr lang="ru" sz="2400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Критерии  обучения:</a:t>
            </a: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Comic Sans MS"/>
              <a:buChar char="-"/>
            </a:pPr>
            <a:r>
              <a:rPr lang="ru" sz="1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сравнивает поставленную цель и полученный результат.</a:t>
            </a: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Comic Sans MS"/>
              <a:buChar char="-"/>
            </a:pPr>
            <a:r>
              <a:rPr lang="ru" sz="1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обосновывает применение операторов ветвления в созданном продукте.</a:t>
            </a:r>
          </a:p>
          <a:p>
            <a:pPr marL="457200" lvl="0" indent="-342900" algn="l" rtl="0">
              <a:spcBef>
                <a:spcPts val="0"/>
              </a:spcBef>
              <a:buClr>
                <a:srgbClr val="000000"/>
              </a:buClr>
              <a:buSzPct val="100000"/>
              <a:buFont typeface="Comic Sans MS"/>
              <a:buChar char="-"/>
            </a:pPr>
            <a:r>
              <a:rPr lang="ru" sz="1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обосновывает рациональность выбранного алгоритма решения задачи.</a:t>
            </a:r>
          </a:p>
          <a:p>
            <a:pPr lvl="0" algn="l">
              <a:spcBef>
                <a:spcPts val="0"/>
              </a:spcBef>
              <a:buNone/>
            </a:pPr>
            <a:endParaRPr sz="2400" b="1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ctrTitle"/>
          </p:nvPr>
        </p:nvSpPr>
        <p:spPr>
          <a:xfrm>
            <a:off x="152400" y="1071025"/>
            <a:ext cx="6013800" cy="1057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36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ТЕСТИРОВАНИЕ 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10" name="Shape 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99158">
            <a:off x="6296401" y="334086"/>
            <a:ext cx="2637591" cy="1733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710749"/>
            <a:ext cx="2740099" cy="2174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53224" y="2554250"/>
            <a:ext cx="2341725" cy="241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ctrTitle"/>
          </p:nvPr>
        </p:nvSpPr>
        <p:spPr>
          <a:xfrm>
            <a:off x="749975" y="245946"/>
            <a:ext cx="7772400" cy="700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3600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 же такое тестирование?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is testing?</a:t>
            </a:r>
          </a:p>
        </p:txBody>
      </p:sp>
      <p:sp>
        <p:nvSpPr>
          <p:cNvPr id="218" name="Shape 218"/>
          <p:cNvSpPr txBox="1"/>
          <p:nvPr/>
        </p:nvSpPr>
        <p:spPr>
          <a:xfrm>
            <a:off x="2542675" y="4314350"/>
            <a:ext cx="4621800" cy="7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1100">
                <a:latin typeface="Comic Sans MS"/>
                <a:ea typeface="Comic Sans MS"/>
                <a:cs typeface="Comic Sans MS"/>
                <a:sym typeface="Comic Sans MS"/>
              </a:rPr>
              <a:t>https://www.youtube.com/watch?v=znK652H6yQM</a:t>
            </a:r>
          </a:p>
        </p:txBody>
      </p:sp>
      <p:sp>
        <p:nvSpPr>
          <p:cNvPr id="219" name="Shape 219" descr="Does the iPhone 6 Plus bend under pressure? Conspiracy theorists watch my new uncut test - http://youtu.be/gJ3Ds6uf0Yg Galaxy Note 3 bend test: http://youtu.be/FwM4ypi3at0  Squarespace: http://squarespace.com/unbox Offer Code: UNBOX  FOLLOW ME IN THESE PLACES FOR UPDATES Twitter - http://twitter.com/unboxtherapy Facebook - http://facebook.com/lewis.hilsenteger Instagram - http://instagram.com/unboxtherapy Google Plus - http://bit.ly/1auEeak" title="iPhone 6 Plus Bend Test">
            <a:hlinkClick r:id="rId3"/>
          </p:cNvPr>
          <p:cNvSpPr/>
          <p:nvPr/>
        </p:nvSpPr>
        <p:spPr>
          <a:xfrm>
            <a:off x="2446400" y="946750"/>
            <a:ext cx="4572000" cy="342900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ctrTitle"/>
          </p:nvPr>
        </p:nvSpPr>
        <p:spPr>
          <a:xfrm>
            <a:off x="685800" y="0"/>
            <a:ext cx="7772400" cy="581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Методы  тестирования ПО</a:t>
            </a:r>
          </a:p>
        </p:txBody>
      </p:sp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 t="9400" b="5377"/>
          <a:stretch/>
        </p:blipFill>
        <p:spPr>
          <a:xfrm>
            <a:off x="1514362" y="581700"/>
            <a:ext cx="6115275" cy="446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ctrTitle"/>
          </p:nvPr>
        </p:nvSpPr>
        <p:spPr>
          <a:xfrm>
            <a:off x="780625" y="288750"/>
            <a:ext cx="6362400" cy="615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3600">
                <a:latin typeface="Comic Sans MS"/>
                <a:ea typeface="Comic Sans MS"/>
                <a:cs typeface="Comic Sans MS"/>
                <a:sym typeface="Comic Sans MS"/>
              </a:rPr>
              <a:t>“Черный” и “Белый”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9775" y="56175"/>
            <a:ext cx="1807125" cy="135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Shape 232"/>
          <p:cNvSpPr txBox="1"/>
          <p:nvPr/>
        </p:nvSpPr>
        <p:spPr>
          <a:xfrm>
            <a:off x="0" y="1518450"/>
            <a:ext cx="9144000" cy="135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 txBox="1"/>
          <p:nvPr/>
        </p:nvSpPr>
        <p:spPr>
          <a:xfrm>
            <a:off x="0" y="2873850"/>
            <a:ext cx="9144000" cy="135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 txBox="1"/>
          <p:nvPr/>
        </p:nvSpPr>
        <p:spPr>
          <a:xfrm>
            <a:off x="96250" y="3047600"/>
            <a:ext cx="9047700" cy="13554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 txBox="1"/>
          <p:nvPr/>
        </p:nvSpPr>
        <p:spPr>
          <a:xfrm>
            <a:off x="53475" y="1346250"/>
            <a:ext cx="9090600" cy="1492200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 txBox="1"/>
          <p:nvPr/>
        </p:nvSpPr>
        <p:spPr>
          <a:xfrm>
            <a:off x="181775" y="1411525"/>
            <a:ext cx="8865300" cy="1355400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Font typeface="Comic Sans MS"/>
              <a:buAutoNum type="arabicPeriod"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Характеристика  данного вида  тестирования</a:t>
            </a: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Font typeface="Comic Sans MS"/>
              <a:buAutoNum type="arabicPeriod"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Произвести  пример тестирование данным методом</a:t>
            </a: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Font typeface="Comic Sans MS"/>
              <a:buAutoNum type="arabicPeriod"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Приготовить постер для выступления</a:t>
            </a:r>
          </a:p>
        </p:txBody>
      </p:sp>
      <p:sp>
        <p:nvSpPr>
          <p:cNvPr id="237" name="Shape 237"/>
          <p:cNvSpPr txBox="1"/>
          <p:nvPr/>
        </p:nvSpPr>
        <p:spPr>
          <a:xfrm>
            <a:off x="181750" y="3143850"/>
            <a:ext cx="8865300" cy="11655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Comic Sans MS"/>
              <a:buAutoNum type="arabicPeriod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Характеристика  данного вида тестирования</a:t>
            </a:r>
          </a:p>
          <a:p>
            <a:pPr marL="457200" lvl="0" indent="-228600" rtl="0">
              <a:spcBef>
                <a:spcPts val="0"/>
              </a:spcBef>
              <a:buFont typeface="Comic Sans MS"/>
              <a:buAutoNum type="arabicPeriod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Произвести  пример тестирование данным методом</a:t>
            </a:r>
          </a:p>
          <a:p>
            <a:pPr marL="457200" lvl="0" indent="-228600" rtl="0">
              <a:spcBef>
                <a:spcPts val="0"/>
              </a:spcBef>
              <a:buFont typeface="Comic Sans MS"/>
              <a:buAutoNum type="arabicPeriod"/>
            </a:pPr>
            <a:r>
              <a:rPr lang="ru">
                <a:latin typeface="Comic Sans MS"/>
                <a:ea typeface="Comic Sans MS"/>
                <a:cs typeface="Comic Sans MS"/>
                <a:sym typeface="Comic Sans MS"/>
              </a:rPr>
              <a:t>Приготовить  постер для выступления</a:t>
            </a:r>
          </a:p>
        </p:txBody>
      </p:sp>
      <p:pic>
        <p:nvPicPr>
          <p:cNvPr id="238" name="Shape 2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750" y="145350"/>
            <a:ext cx="1306333" cy="1165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Shape 239"/>
          <p:cNvSpPr txBox="1"/>
          <p:nvPr/>
        </p:nvSpPr>
        <p:spPr>
          <a:xfrm>
            <a:off x="780625" y="4476450"/>
            <a:ext cx="3327600" cy="58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2400" b="1">
                <a:solidFill>
                  <a:srgbClr val="FF0000"/>
                </a:solidFill>
              </a:rPr>
              <a:t>https://goo.gl/PfYAbo</a:t>
            </a:r>
          </a:p>
        </p:txBody>
      </p:sp>
      <p:sp>
        <p:nvSpPr>
          <p:cNvPr id="240" name="Shape 240"/>
          <p:cNvSpPr txBox="1"/>
          <p:nvPr/>
        </p:nvSpPr>
        <p:spPr>
          <a:xfrm>
            <a:off x="4624425" y="4516500"/>
            <a:ext cx="3582300" cy="50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2400" b="1">
                <a:solidFill>
                  <a:srgbClr val="FF0000"/>
                </a:solidFill>
              </a:rPr>
              <a:t>https://goo.gl/4i4ju2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Microsoft Office PowerPoint</Application>
  <PresentationFormat>Экран (16:9)</PresentationFormat>
  <Paragraphs>112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simple-light-2</vt:lpstr>
      <vt:lpstr>simple-light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ТЕСТИРОВАНИЕ  </vt:lpstr>
      <vt:lpstr>Что же такое тестирование? What is testing?</vt:lpstr>
      <vt:lpstr>Методы  тестирования ПО</vt:lpstr>
      <vt:lpstr>“Черный” и “Белый”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Гайсагалеева Бахит Мухитовна</cp:lastModifiedBy>
  <cp:revision>1</cp:revision>
  <dcterms:modified xsi:type="dcterms:W3CDTF">2017-05-19T06:50:49Z</dcterms:modified>
</cp:coreProperties>
</file>