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1"/>
  </p:notesMasterIdLst>
  <p:sldIdLst>
    <p:sldId id="256" r:id="rId2"/>
    <p:sldId id="263" r:id="rId3"/>
    <p:sldId id="258" r:id="rId4"/>
    <p:sldId id="264" r:id="rId5"/>
    <p:sldId id="265" r:id="rId6"/>
    <p:sldId id="260" r:id="rId7"/>
    <p:sldId id="268" r:id="rId8"/>
    <p:sldId id="267" r:id="rId9"/>
    <p:sldId id="26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5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8ECC-531D-4F58-A2B1-2536AB1A0F62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12985D-751F-43D1-A674-99A4BBEACDA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24877A-095B-4912-A8E0-A16FC50759F8}" type="slidenum">
              <a:rPr lang="ru-RU" smtClean="0"/>
              <a:pPr/>
              <a:t>9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1892F-6A75-4039-AA0D-B892F51E41B9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F36BA-3B91-43C7-8EE2-35BD8866A9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1892F-6A75-4039-AA0D-B892F51E41B9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F36BA-3B91-43C7-8EE2-35BD8866A9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1892F-6A75-4039-AA0D-B892F51E41B9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F36BA-3B91-43C7-8EE2-35BD8866A9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1892F-6A75-4039-AA0D-B892F51E41B9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F36BA-3B91-43C7-8EE2-35BD8866A9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1892F-6A75-4039-AA0D-B892F51E41B9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F36BA-3B91-43C7-8EE2-35BD8866A9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1892F-6A75-4039-AA0D-B892F51E41B9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F36BA-3B91-43C7-8EE2-35BD8866A9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1892F-6A75-4039-AA0D-B892F51E41B9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F36BA-3B91-43C7-8EE2-35BD8866A9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1892F-6A75-4039-AA0D-B892F51E41B9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F36BA-3B91-43C7-8EE2-35BD8866A9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1892F-6A75-4039-AA0D-B892F51E41B9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F36BA-3B91-43C7-8EE2-35BD8866A9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1892F-6A75-4039-AA0D-B892F51E41B9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F36BA-3B91-43C7-8EE2-35BD8866A9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1892F-6A75-4039-AA0D-B892F51E41B9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6BF36BA-3B91-43C7-8EE2-35BD8866A99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811892F-6A75-4039-AA0D-B892F51E41B9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6BF36BA-3B91-43C7-8EE2-35BD8866A99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http://butterflies.aa6g.org/Butterflies/rhetenor.gif" TargetMode="External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Лыжина Л.А.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Учитель русского языка и литературы КГУ «Средняя школа № 43 имени Г.Мусрепова»</a:t>
            </a:r>
          </a:p>
          <a:p>
            <a:r>
              <a:rPr lang="ru-RU" dirty="0" smtClean="0"/>
              <a:t> г. Петропавловска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Похожее изображение"/>
          <p:cNvPicPr/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91264" cy="237626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Тема урока:«Разнотравье»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Сквозная тема 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«Живые организмы: растения», </a:t>
            </a:r>
            <a:r>
              <a:rPr lang="ru-RU" b="1" i="1" dirty="0" smtClean="0">
                <a:solidFill>
                  <a:srgbClr val="7030A0"/>
                </a:solidFill>
              </a:rPr>
              <a:t>5 класс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996952"/>
            <a:ext cx="8229600" cy="3600400"/>
          </a:xfrm>
        </p:spPr>
        <p:txBody>
          <a:bodyPr>
            <a:normAutofit lnSpcReduction="10000"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ЦЕЛИ УРОКА: </a:t>
            </a:r>
          </a:p>
          <a:p>
            <a:r>
              <a:rPr lang="ru-RU" sz="2800" b="1" dirty="0" smtClean="0"/>
              <a:t>Формирование навыков оценивать звучащую речь с позиции «нравится/не нравится»</a:t>
            </a:r>
          </a:p>
          <a:p>
            <a:r>
              <a:rPr lang="ru-RU" sz="2800" b="1" dirty="0" smtClean="0"/>
              <a:t>Использование знаков препинания в предложениях с однородными членами, а также с обобщающими словами при однородных членах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Дифференциация целей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00600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Все учащиеся смогут</a:t>
            </a:r>
            <a:r>
              <a:rPr lang="ru-RU" b="1" dirty="0" smtClean="0"/>
              <a:t>: </a:t>
            </a:r>
          </a:p>
          <a:p>
            <a:r>
              <a:rPr lang="ru-RU" dirty="0" smtClean="0"/>
              <a:t> Высказывать свою точку зрения по тексту с позиции «нравится/ не нравится»;</a:t>
            </a:r>
          </a:p>
          <a:p>
            <a:r>
              <a:rPr lang="ru-RU" dirty="0" smtClean="0"/>
              <a:t>Выделять в тексте однородные члены предложения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Большинство учащихся смогут: </a:t>
            </a:r>
          </a:p>
          <a:p>
            <a:r>
              <a:rPr lang="ru-RU" dirty="0" smtClean="0"/>
              <a:t> Аргументировать свою позицию по тексту;</a:t>
            </a:r>
          </a:p>
          <a:p>
            <a:r>
              <a:rPr lang="ru-RU" dirty="0" smtClean="0"/>
              <a:t> Объяснять постановку знаков препинания при однородных членах и обобщающих словах;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Некоторые учащиеся смогут: </a:t>
            </a:r>
          </a:p>
          <a:p>
            <a:r>
              <a:rPr lang="ru-RU" dirty="0" smtClean="0"/>
              <a:t>Привести примеры по теме урока, используя предложения с однородными членами и обобщающими словами.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Активные методы обучения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Метод станций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544616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sz="2800" b="1" dirty="0" smtClean="0">
                <a:solidFill>
                  <a:srgbClr val="FF0000"/>
                </a:solidFill>
              </a:rPr>
              <a:t>1 «Орфографическая»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2 «Поисковая»</a:t>
            </a:r>
          </a:p>
          <a:p>
            <a:r>
              <a:rPr lang="ru-RU" sz="2800" b="1" u="sng" dirty="0" smtClean="0">
                <a:solidFill>
                  <a:srgbClr val="FF0000"/>
                </a:solidFill>
              </a:rPr>
              <a:t>Задания по тексту </a:t>
            </a:r>
            <a:r>
              <a:rPr lang="ru-RU" sz="2800" b="1" u="sng" dirty="0" err="1" smtClean="0">
                <a:solidFill>
                  <a:srgbClr val="FF0000"/>
                </a:solidFill>
              </a:rPr>
              <a:t>В.М.Пескова</a:t>
            </a:r>
            <a:r>
              <a:rPr lang="ru-RU" sz="2800" b="1" u="sng" dirty="0" smtClean="0">
                <a:solidFill>
                  <a:srgbClr val="FF0000"/>
                </a:solidFill>
              </a:rPr>
              <a:t> «Дороги и тропы»</a:t>
            </a:r>
          </a:p>
          <a:p>
            <a:r>
              <a:rPr lang="ru-RU" sz="2800" dirty="0" smtClean="0"/>
              <a:t>1) Найдите предложение с однородными членами и обобщающим словом, постройте схемы постановки знаков препинания при них.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2800" dirty="0" smtClean="0"/>
              <a:t>2) Выпишите из текста метафоры, эпитеты, дающие образные названия полевых цветов </a:t>
            </a:r>
          </a:p>
          <a:p>
            <a:r>
              <a:rPr lang="ru-RU" sz="2800" b="1" i="1" dirty="0" smtClean="0">
                <a:solidFill>
                  <a:srgbClr val="002060"/>
                </a:solidFill>
              </a:rPr>
              <a:t>Жёлтые брызги лютиков, малиновые головки васильков, зонтики сладкого упыря  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dirty="0" smtClean="0"/>
              <a:t> </a:t>
            </a:r>
          </a:p>
          <a:p>
            <a:endParaRPr lang="ru-RU" dirty="0"/>
          </a:p>
        </p:txBody>
      </p:sp>
      <p:sp>
        <p:nvSpPr>
          <p:cNvPr id="4" name="Левая круглая скобка 3"/>
          <p:cNvSpPr/>
          <p:nvPr/>
        </p:nvSpPr>
        <p:spPr>
          <a:xfrm flipH="1">
            <a:off x="7236296" y="3789040"/>
            <a:ext cx="216024" cy="576064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652120" y="3861048"/>
            <a:ext cx="576064" cy="5543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_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6660232" y="3861048"/>
            <a:ext cx="576064" cy="5543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4572000" y="3861048"/>
            <a:ext cx="576064" cy="5543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_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3779912" y="3861048"/>
            <a:ext cx="576064" cy="5543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_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2987824" y="3861048"/>
            <a:ext cx="576064" cy="5543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_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2123728" y="3861048"/>
            <a:ext cx="576064" cy="5543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_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771800" y="4077072"/>
            <a:ext cx="144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,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3635896" y="4077072"/>
            <a:ext cx="144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,</a:t>
            </a:r>
            <a:endParaRPr lang="ru-RU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4355976" y="4005064"/>
            <a:ext cx="144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,</a:t>
            </a:r>
            <a:endParaRPr lang="ru-RU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5148064" y="3933056"/>
            <a:ext cx="360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и</a:t>
            </a:r>
            <a:endParaRPr lang="ru-RU" sz="3600" dirty="0"/>
          </a:p>
        </p:txBody>
      </p:sp>
      <p:sp>
        <p:nvSpPr>
          <p:cNvPr id="15" name="Левая круглая скобка 14"/>
          <p:cNvSpPr/>
          <p:nvPr/>
        </p:nvSpPr>
        <p:spPr>
          <a:xfrm>
            <a:off x="1907704" y="3789040"/>
            <a:ext cx="72008" cy="720080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6300192" y="3717032"/>
            <a:ext cx="360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-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Метод станций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4389120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3 «Другое имя»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4 «Синонимическая»</a:t>
            </a:r>
          </a:p>
          <a:p>
            <a:r>
              <a:rPr lang="ru-RU" b="1" u="sng" dirty="0" smtClean="0">
                <a:solidFill>
                  <a:srgbClr val="FF0000"/>
                </a:solidFill>
              </a:rPr>
              <a:t>Задание: </a:t>
            </a:r>
          </a:p>
          <a:p>
            <a:r>
              <a:rPr lang="ru-RU" dirty="0" smtClean="0"/>
              <a:t> Найдите в тексте синонимы  к словам «полезный» </a:t>
            </a:r>
            <a:r>
              <a:rPr lang="ru-RU" dirty="0" smtClean="0">
                <a:solidFill>
                  <a:srgbClr val="FF0000"/>
                </a:solidFill>
              </a:rPr>
              <a:t>(живительный ,чудодейственный)</a:t>
            </a:r>
            <a:r>
              <a:rPr lang="ru-RU" dirty="0" smtClean="0"/>
              <a:t>, «запах» </a:t>
            </a:r>
            <a:r>
              <a:rPr lang="ru-RU" dirty="0" smtClean="0">
                <a:solidFill>
                  <a:srgbClr val="FF0000"/>
                </a:solidFill>
              </a:rPr>
              <a:t>(аромат)</a:t>
            </a:r>
            <a:r>
              <a:rPr lang="ru-RU" dirty="0" smtClean="0"/>
              <a:t>,  «болезнь» </a:t>
            </a:r>
            <a:r>
              <a:rPr lang="ru-RU" dirty="0" smtClean="0">
                <a:solidFill>
                  <a:srgbClr val="FF0000"/>
                </a:solidFill>
              </a:rPr>
              <a:t>(недуг)</a:t>
            </a:r>
          </a:p>
          <a:p>
            <a:r>
              <a:rPr lang="ru-RU" dirty="0" smtClean="0"/>
              <a:t>Ответьте на вопрос: «Чем полезны лекарственные травы?» Используйте в ответе однородные члены предложения, словосочетания из текста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5 «Станция хранителей»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Способы дифференциации обучения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1256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Ученики-эксперты </a:t>
            </a:r>
            <a:r>
              <a:rPr lang="ru-RU" dirty="0" smtClean="0"/>
              <a:t>оказывают помощь при затруднении в выполнении заданий на станциях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Дифференцированное задание при создании текста:</a:t>
            </a:r>
          </a:p>
          <a:p>
            <a:r>
              <a:rPr lang="ru-RU" dirty="0" smtClean="0"/>
              <a:t>1) Дополните текст однородными членами, расставьте знаки препинания в тексте;</a:t>
            </a:r>
          </a:p>
          <a:p>
            <a:r>
              <a:rPr lang="ru-RU" dirty="0" smtClean="0"/>
              <a:t>2) Составьте предложения с однородными членами, используя собранные на уроке ключевые слова о полевых цветах и разнотравье:</a:t>
            </a:r>
          </a:p>
          <a:p>
            <a:r>
              <a:rPr lang="ru-RU" dirty="0" smtClean="0"/>
              <a:t>3)Составьте связный текст по теме урока, используя однородные члены и обобщающие слова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err="1" smtClean="0">
                <a:solidFill>
                  <a:srgbClr val="FF0000"/>
                </a:solidFill>
              </a:rPr>
              <a:t>Формативное</a:t>
            </a:r>
            <a:r>
              <a:rPr lang="ru-RU" b="1" i="1" dirty="0" smtClean="0">
                <a:solidFill>
                  <a:srgbClr val="FF0000"/>
                </a:solidFill>
              </a:rPr>
              <a:t> оценивание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sz="3200" dirty="0" smtClean="0"/>
              <a:t>1 Наблюдение, комментарий учителя</a:t>
            </a:r>
          </a:p>
          <a:p>
            <a:r>
              <a:rPr lang="ru-RU" sz="3200" dirty="0" smtClean="0"/>
              <a:t>2 Оценивание учениками-экспертами</a:t>
            </a:r>
          </a:p>
          <a:p>
            <a:r>
              <a:rPr lang="ru-RU" sz="3200" dirty="0" smtClean="0"/>
              <a:t>3 </a:t>
            </a:r>
            <a:r>
              <a:rPr lang="ru-RU" sz="3200" dirty="0" err="1" smtClean="0"/>
              <a:t>Взаимооценивание</a:t>
            </a:r>
            <a:r>
              <a:rPr lang="ru-RU" sz="3200" dirty="0" smtClean="0"/>
              <a:t> в парах «Две звезды и одно пожелание»</a:t>
            </a:r>
          </a:p>
          <a:p>
            <a:r>
              <a:rPr lang="ru-RU" sz="3200" dirty="0" smtClean="0"/>
              <a:t>4 Оценивание, обратная связь учителя</a:t>
            </a:r>
          </a:p>
          <a:p>
            <a:r>
              <a:rPr lang="ru-RU" sz="3200" dirty="0" smtClean="0"/>
              <a:t>5 Рефлексия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936104"/>
          </a:xfrm>
        </p:spPr>
        <p:txBody>
          <a:bodyPr/>
          <a:lstStyle/>
          <a:p>
            <a:pPr algn="ctr"/>
            <a:r>
              <a:rPr lang="ru-RU" b="1" i="1" dirty="0" err="1" smtClean="0">
                <a:solidFill>
                  <a:srgbClr val="FF0000"/>
                </a:solidFill>
              </a:rPr>
              <a:t>Критериальное</a:t>
            </a:r>
            <a:r>
              <a:rPr lang="ru-RU" b="1" i="1" dirty="0" smtClean="0">
                <a:solidFill>
                  <a:srgbClr val="FF0000"/>
                </a:solidFill>
              </a:rPr>
              <a:t> оценивание</a:t>
            </a:r>
            <a:endParaRPr lang="ru-RU" b="1" i="1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556792"/>
          <a:ext cx="8229600" cy="5047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886652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Критерии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Дескрипторы </a:t>
                      </a:r>
                      <a:endParaRPr lang="ru-RU" sz="2400" dirty="0"/>
                    </a:p>
                  </a:txBody>
                  <a:tcPr/>
                </a:tc>
              </a:tr>
              <a:tr h="233201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1 составляет предложения с однородными членами</a:t>
                      </a: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1 составляет 3 предложения с однородными членами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грамотно расставляет знаки препинания при однородных членах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114300" marR="114300" marT="0" marB="0"/>
                </a:tc>
              </a:tr>
              <a:tr h="1821889">
                <a:tc>
                  <a:txBody>
                    <a:bodyPr/>
                    <a:lstStyle/>
                    <a:p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использует ключевые слова по теме урока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1выделяет ключевые слова по теме урока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грамотно пишет ключевые слова по теме урока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7242175" y="6245225"/>
            <a:ext cx="1901825" cy="476250"/>
          </a:xfrm>
        </p:spPr>
        <p:txBody>
          <a:bodyPr/>
          <a:lstStyle/>
          <a:p>
            <a:pPr>
              <a:defRPr/>
            </a:pPr>
            <a:fld id="{4ED2B684-8619-4FFB-A578-49FCC104D005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" y="0"/>
            <a:ext cx="9144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Рефлексия </a:t>
            </a:r>
          </a:p>
          <a:p>
            <a:pPr algn="ctr">
              <a:defRPr/>
            </a:pPr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«Цветочная поляна»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30724" name="Picture 76" descr="nasekomoe-2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222703" flipH="1">
            <a:off x="7506419" y="1610564"/>
            <a:ext cx="881062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2" descr="http://butterflies.aa6g.org/Butterflies/rhetenor.gif"/>
          <p:cNvPicPr>
            <a:picLocks noChangeAspect="1" noChangeArrowheads="1"/>
          </p:cNvPicPr>
          <p:nvPr/>
        </p:nvPicPr>
        <p:blipFill>
          <a:blip r:embed="rId4" r:link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2155825" y="1740719"/>
            <a:ext cx="87153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8" descr="D:\методическая копилка галя\картинки раскраски\detskiy\Подсолнух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00338" y="3644900"/>
            <a:ext cx="2808287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8" descr="D:\методическая копилка галя\картинки раскраски\detskiy\Подсолнух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252413" y="3716338"/>
            <a:ext cx="2879726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Picture 8" descr="D:\методическая копилка галя\картинки раскраски\detskiy\Подсолнух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08625" y="3644900"/>
            <a:ext cx="287972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9" name="Picture 2" descr="http://butterflies.aa6g.org/Butterflies/rhetenor.gif"/>
          <p:cNvPicPr>
            <a:picLocks noChangeAspect="1" noChangeArrowheads="1"/>
          </p:cNvPicPr>
          <p:nvPr/>
        </p:nvPicPr>
        <p:blipFill>
          <a:blip r:embed="rId8" r:link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499641" y="2244775"/>
            <a:ext cx="87153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0" name="Picture 2" descr="http://butterflies.aa6g.org/Butterflies/rhetenor.gif"/>
          <p:cNvPicPr>
            <a:picLocks noChangeAspect="1" noChangeArrowheads="1"/>
          </p:cNvPicPr>
          <p:nvPr/>
        </p:nvPicPr>
        <p:blipFill>
          <a:blip r:embed="rId8" r:link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3451175" y="1597497"/>
            <a:ext cx="8731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1" name="Picture 2" descr="http://butterflies.aa6g.org/Butterflies/rhetenor.gif"/>
          <p:cNvPicPr>
            <a:picLocks noChangeAspect="1" noChangeArrowheads="1"/>
          </p:cNvPicPr>
          <p:nvPr/>
        </p:nvPicPr>
        <p:blipFill>
          <a:blip r:embed="rId9" r:link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6549106" y="1739926"/>
            <a:ext cx="871538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2" name="Picture 76" descr="nasekomoe-2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222703" flipH="1">
            <a:off x="1385739" y="1826588"/>
            <a:ext cx="881063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3" name="Picture 76" descr="nasekomoe-2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222703" flipH="1">
            <a:off x="737389" y="602502"/>
            <a:ext cx="881063" cy="88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179512" y="3429000"/>
            <a:ext cx="28215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Работа с текстом</a:t>
            </a:r>
            <a:endParaRPr lang="ru-RU" sz="2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3563888" y="3429000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Станции</a:t>
            </a:r>
            <a:endParaRPr lang="ru-RU" sz="2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5868144" y="3356992"/>
            <a:ext cx="34462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Составление текста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211</TotalTime>
  <Words>422</Words>
  <Application>Microsoft Office PowerPoint</Application>
  <PresentationFormat>Экран (4:3)</PresentationFormat>
  <Paragraphs>77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Лыжина Л.А.</vt:lpstr>
      <vt:lpstr>Тема урока:«Разнотравье» Сквозная тема  «Живые организмы: растения», 5 класс</vt:lpstr>
      <vt:lpstr>Дифференциация целей</vt:lpstr>
      <vt:lpstr>Активные методы обучения Метод станций</vt:lpstr>
      <vt:lpstr>Метод станций </vt:lpstr>
      <vt:lpstr>Способы дифференциации обучения</vt:lpstr>
      <vt:lpstr>Формативное оценивание</vt:lpstr>
      <vt:lpstr>Критериальное оценивание</vt:lpstr>
      <vt:lpstr>Слайд 9</vt:lpstr>
    </vt:vector>
  </TitlesOfParts>
  <Company>WORKGROUP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Лыжина Л.А.</dc:title>
  <dc:creator>ПК-11</dc:creator>
  <cp:lastModifiedBy>ПК</cp:lastModifiedBy>
  <cp:revision>7</cp:revision>
  <dcterms:created xsi:type="dcterms:W3CDTF">2017-06-12T09:36:30Z</dcterms:created>
  <dcterms:modified xsi:type="dcterms:W3CDTF">2017-06-14T09:49:35Z</dcterms:modified>
</cp:coreProperties>
</file>