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80" r:id="rId4"/>
    <p:sldId id="282" r:id="rId5"/>
    <p:sldId id="268" r:id="rId6"/>
    <p:sldId id="257" r:id="rId7"/>
    <p:sldId id="260" r:id="rId8"/>
    <p:sldId id="262" r:id="rId9"/>
    <p:sldId id="261" r:id="rId10"/>
    <p:sldId id="263" r:id="rId11"/>
    <p:sldId id="264" r:id="rId12"/>
    <p:sldId id="265" r:id="rId13"/>
    <p:sldId id="269" r:id="rId14"/>
    <p:sldId id="266" r:id="rId15"/>
    <p:sldId id="267" r:id="rId16"/>
    <p:sldId id="270" r:id="rId17"/>
    <p:sldId id="271" r:id="rId18"/>
    <p:sldId id="272" r:id="rId19"/>
    <p:sldId id="273" r:id="rId20"/>
    <p:sldId id="274" r:id="rId21"/>
    <p:sldId id="275" r:id="rId22"/>
    <p:sldId id="276" r:id="rId23"/>
    <p:sldId id="277" r:id="rId24"/>
    <p:sldId id="278" r:id="rId25"/>
    <p:sldId id="279" r:id="rId26"/>
    <p:sldId id="281" r:id="rId27"/>
    <p:sldId id="285" r:id="rId28"/>
    <p:sldId id="283" r:id="rId29"/>
    <p:sldId id="284" r:id="rId3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8000"/>
    <a:srgbClr val="3333FF"/>
    <a:srgbClr val="3366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A802A120-492C-4BEF-8BCE-E314FDE9EB4A}" type="datetimeFigureOut">
              <a:rPr lang="ru-RU" smtClean="0"/>
              <a:pPr/>
              <a:t>11.01.2018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CFDA7AF-73F7-423A-8321-4AB909BAE78F}"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802A120-492C-4BEF-8BCE-E314FDE9EB4A}" type="datetimeFigureOut">
              <a:rPr lang="ru-RU" smtClean="0"/>
              <a:pPr/>
              <a:t>11.01.2018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CFDA7AF-73F7-423A-8321-4AB909BAE78F}"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802A120-492C-4BEF-8BCE-E314FDE9EB4A}" type="datetimeFigureOut">
              <a:rPr lang="ru-RU" smtClean="0"/>
              <a:pPr/>
              <a:t>11.01.2018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CFDA7AF-73F7-423A-8321-4AB909BAE78F}"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5D8458B-A383-4988-B0F2-64C554160B75}" type="datetimeFigureOut">
              <a:rPr lang="ru-RU" smtClean="0"/>
              <a:pPr/>
              <a:t>11.01.2018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269E86F-4884-47DB-97B1-9A0B6FF8BEC1}" type="slidenum">
              <a:rPr lang="ru-RU" smtClean="0"/>
              <a:pPr/>
              <a:t>‹#›</a:t>
            </a:fld>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5D8458B-A383-4988-B0F2-64C554160B75}" type="datetimeFigureOut">
              <a:rPr lang="ru-RU" smtClean="0"/>
              <a:pPr/>
              <a:t>11.01.2018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269E86F-4884-47DB-97B1-9A0B6FF8BEC1}" type="slidenum">
              <a:rPr lang="ru-RU" smtClean="0"/>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5D8458B-A383-4988-B0F2-64C554160B75}" type="datetimeFigureOut">
              <a:rPr lang="ru-RU" smtClean="0"/>
              <a:pPr/>
              <a:t>11.01.2018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269E86F-4884-47DB-97B1-9A0B6FF8BEC1}" type="slidenum">
              <a:rPr lang="ru-RU" smtClean="0"/>
              <a:pPr/>
              <a:t>‹#›</a:t>
            </a:fld>
            <a:endParaRPr lang="ru-RU"/>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25D8458B-A383-4988-B0F2-64C554160B75}" type="datetimeFigureOut">
              <a:rPr lang="ru-RU" smtClean="0"/>
              <a:pPr/>
              <a:t>11.01.2018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269E86F-4884-47DB-97B1-9A0B6FF8BEC1}" type="slidenum">
              <a:rPr lang="ru-RU" smtClean="0"/>
              <a:pPr/>
              <a:t>‹#›</a:t>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25D8458B-A383-4988-B0F2-64C554160B75}" type="datetimeFigureOut">
              <a:rPr lang="ru-RU" smtClean="0"/>
              <a:pPr/>
              <a:t>11.01.2018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269E86F-4884-47DB-97B1-9A0B6FF8BEC1}" type="slidenum">
              <a:rPr lang="ru-RU" smtClean="0"/>
              <a:pPr/>
              <a:t>‹#›</a:t>
            </a:fld>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25D8458B-A383-4988-B0F2-64C554160B75}" type="datetimeFigureOut">
              <a:rPr lang="ru-RU" smtClean="0"/>
              <a:pPr/>
              <a:t>11.01.2018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269E86F-4884-47DB-97B1-9A0B6FF8BEC1}" type="slidenum">
              <a:rPr lang="ru-RU" smtClean="0"/>
              <a:pPr/>
              <a:t>‹#›</a:t>
            </a:fld>
            <a:endParaRPr lang="ru-R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5D8458B-A383-4988-B0F2-64C554160B75}" type="datetimeFigureOut">
              <a:rPr lang="ru-RU" smtClean="0"/>
              <a:pPr/>
              <a:t>11.01.2018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269E86F-4884-47DB-97B1-9A0B6FF8BEC1}" type="slidenum">
              <a:rPr lang="ru-RU" smtClean="0"/>
              <a:pPr/>
              <a:t>‹#›</a:t>
            </a:fld>
            <a:endParaRPr 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5D8458B-A383-4988-B0F2-64C554160B75}" type="datetimeFigureOut">
              <a:rPr lang="ru-RU" smtClean="0"/>
              <a:pPr/>
              <a:t>11.01.2018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269E86F-4884-47DB-97B1-9A0B6FF8BEC1}"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A802A120-492C-4BEF-8BCE-E314FDE9EB4A}" type="datetimeFigureOut">
              <a:rPr lang="ru-RU" smtClean="0"/>
              <a:pPr/>
              <a:t>11.01.2018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CFDA7AF-73F7-423A-8321-4AB909BAE78F}" type="slidenum">
              <a:rPr lang="ru-RU" smtClean="0"/>
              <a:pPr/>
              <a:t>‹#›</a:t>
            </a:fld>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5D8458B-A383-4988-B0F2-64C554160B75}" type="datetimeFigureOut">
              <a:rPr lang="ru-RU" smtClean="0"/>
              <a:pPr/>
              <a:t>11.01.2018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269E86F-4884-47DB-97B1-9A0B6FF8BEC1}" type="slidenum">
              <a:rPr lang="ru-RU" smtClean="0"/>
              <a:pPr/>
              <a:t>‹#›</a:t>
            </a:fld>
            <a:endParaRPr lang="ru-R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5D8458B-A383-4988-B0F2-64C554160B75}" type="datetimeFigureOut">
              <a:rPr lang="ru-RU" smtClean="0"/>
              <a:pPr/>
              <a:t>11.01.2018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269E86F-4884-47DB-97B1-9A0B6FF8BEC1}" type="slidenum">
              <a:rPr lang="ru-RU" smtClean="0"/>
              <a:pPr/>
              <a:t>‹#›</a:t>
            </a:fld>
            <a:endParaRPr 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5D8458B-A383-4988-B0F2-64C554160B75}" type="datetimeFigureOut">
              <a:rPr lang="ru-RU" smtClean="0"/>
              <a:pPr/>
              <a:t>11.01.2018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269E86F-4884-47DB-97B1-9A0B6FF8BEC1}"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A802A120-492C-4BEF-8BCE-E314FDE9EB4A}" type="datetimeFigureOut">
              <a:rPr lang="ru-RU" smtClean="0"/>
              <a:pPr/>
              <a:t>11.01.2018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CFDA7AF-73F7-423A-8321-4AB909BAE78F}"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A802A120-492C-4BEF-8BCE-E314FDE9EB4A}" type="datetimeFigureOut">
              <a:rPr lang="ru-RU" smtClean="0"/>
              <a:pPr/>
              <a:t>11.01.2018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CFDA7AF-73F7-423A-8321-4AB909BAE78F}"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802A120-492C-4BEF-8BCE-E314FDE9EB4A}" type="datetimeFigureOut">
              <a:rPr lang="ru-RU" smtClean="0"/>
              <a:pPr/>
              <a:t>11.01.2018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CFDA7AF-73F7-423A-8321-4AB909BAE78F}"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A802A120-492C-4BEF-8BCE-E314FDE9EB4A}" type="datetimeFigureOut">
              <a:rPr lang="ru-RU" smtClean="0"/>
              <a:pPr/>
              <a:t>11.01.2018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CFDA7AF-73F7-423A-8321-4AB909BAE78F}"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802A120-492C-4BEF-8BCE-E314FDE9EB4A}" type="datetimeFigureOut">
              <a:rPr lang="ru-RU" smtClean="0"/>
              <a:pPr/>
              <a:t>11.01.2018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CFDA7AF-73F7-423A-8321-4AB909BAE78F}"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802A120-492C-4BEF-8BCE-E314FDE9EB4A}" type="datetimeFigureOut">
              <a:rPr lang="ru-RU" smtClean="0"/>
              <a:pPr/>
              <a:t>11.01.2018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CFDA7AF-73F7-423A-8321-4AB909BAE78F}"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802A120-492C-4BEF-8BCE-E314FDE9EB4A}" type="datetimeFigureOut">
              <a:rPr lang="ru-RU" smtClean="0"/>
              <a:pPr/>
              <a:t>11.01.2018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CFDA7AF-73F7-423A-8321-4AB909BAE78F}"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02A120-492C-4BEF-8BCE-E314FDE9EB4A}" type="datetimeFigureOut">
              <a:rPr lang="ru-RU" smtClean="0"/>
              <a:pPr/>
              <a:t>11.01.2018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FDA7AF-73F7-423A-8321-4AB909BAE78F}" type="slidenum">
              <a:rPr lang="ru-RU" smtClean="0"/>
              <a:pPr/>
              <a:t>‹#›</a:t>
            </a:fld>
            <a:endParaRPr lang="ru-RU"/>
          </a:p>
        </p:txBody>
      </p:sp>
      <p:pic>
        <p:nvPicPr>
          <p:cNvPr id="9" name="Рисунок 8" descr="5.jpg"/>
          <p:cNvPicPr>
            <a:picLocks noChangeAspect="1"/>
          </p:cNvPicPr>
          <p:nvPr userDrawn="1"/>
        </p:nvPicPr>
        <p:blipFill>
          <a:blip r:embed="rId13" cstate="print"/>
          <a:stretch>
            <a:fillRect/>
          </a:stretch>
        </p:blipFill>
        <p:spPr>
          <a:xfrm>
            <a:off x="0" y="0"/>
            <a:ext cx="9144000" cy="6883944"/>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D8458B-A383-4988-B0F2-64C554160B75}" type="datetimeFigureOut">
              <a:rPr lang="ru-RU" smtClean="0"/>
              <a:pPr/>
              <a:t>11.01.2018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69E86F-4884-47DB-97B1-9A0B6FF8BEC1}" type="slidenum">
              <a:rPr lang="ru-RU" smtClean="0"/>
              <a:pPr/>
              <a:t>‹#›</a:t>
            </a:fld>
            <a:endParaRPr lang="ru-RU"/>
          </a:p>
        </p:txBody>
      </p:sp>
      <p:pic>
        <p:nvPicPr>
          <p:cNvPr id="9" name="Рисунок 8" descr="6.jpg"/>
          <p:cNvPicPr>
            <a:picLocks noChangeAspect="1"/>
          </p:cNvPicPr>
          <p:nvPr userDrawn="1"/>
        </p:nvPicPr>
        <p:blipFill>
          <a:blip r:embed="rId13" cstate="print"/>
          <a:stretch>
            <a:fillRect/>
          </a:stretch>
        </p:blipFill>
        <p:spPr>
          <a:xfrm>
            <a:off x="0" y="0"/>
            <a:ext cx="9144000" cy="6883944"/>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28596" y="642918"/>
            <a:ext cx="8463884" cy="697850"/>
          </a:xfrm>
        </p:spPr>
        <p:txBody>
          <a:bodyPr>
            <a:noAutofit/>
          </a:bodyPr>
          <a:lstStyle/>
          <a:p>
            <a:r>
              <a:rPr lang="en-US" sz="5400" b="1" dirty="0" smtClean="0">
                <a:solidFill>
                  <a:srgbClr val="3333FF"/>
                </a:solidFill>
                <a:latin typeface="Cambria" panose="02040503050406030204" pitchFamily="18" charset="0"/>
              </a:rPr>
              <a:t>ACADEMIC WRITING</a:t>
            </a:r>
            <a:endParaRPr lang="ru-RU" sz="5400" b="1" dirty="0">
              <a:solidFill>
                <a:srgbClr val="3333FF"/>
              </a:solidFill>
              <a:latin typeface="Cambria" panose="02040503050406030204" pitchFamily="18" charset="0"/>
            </a:endParaRPr>
          </a:p>
        </p:txBody>
      </p:sp>
      <p:sp>
        <p:nvSpPr>
          <p:cNvPr id="3" name="Подзаголовок 2"/>
          <p:cNvSpPr>
            <a:spLocks noGrp="1"/>
          </p:cNvSpPr>
          <p:nvPr>
            <p:ph type="subTitle" idx="1"/>
          </p:nvPr>
        </p:nvSpPr>
        <p:spPr>
          <a:xfrm>
            <a:off x="2123728" y="1268760"/>
            <a:ext cx="4752528" cy="1008112"/>
          </a:xfrm>
        </p:spPr>
        <p:txBody>
          <a:bodyPr>
            <a:noAutofit/>
          </a:bodyPr>
          <a:lstStyle/>
          <a:p>
            <a:pPr algn="l"/>
            <a:r>
              <a:rPr lang="en-US" sz="4000" b="1" dirty="0" smtClean="0">
                <a:solidFill>
                  <a:schemeClr val="accent1">
                    <a:lumMod val="75000"/>
                  </a:schemeClr>
                </a:solidFill>
                <a:latin typeface="Cambria" panose="02040503050406030204" pitchFamily="18" charset="0"/>
              </a:rPr>
              <a:t>OPINION </a:t>
            </a:r>
            <a:r>
              <a:rPr lang="en-US" sz="4000" b="1" dirty="0" smtClean="0">
                <a:solidFill>
                  <a:schemeClr val="accent1">
                    <a:lumMod val="75000"/>
                  </a:schemeClr>
                </a:solidFill>
                <a:latin typeface="Cambria" panose="02040503050406030204" pitchFamily="18" charset="0"/>
              </a:rPr>
              <a:t>ESSAY</a:t>
            </a:r>
          </a:p>
          <a:p>
            <a:pPr algn="l"/>
            <a:endParaRPr lang="ru-RU" sz="4000" b="1" dirty="0">
              <a:solidFill>
                <a:schemeClr val="accent1">
                  <a:lumMod val="75000"/>
                </a:schemeClr>
              </a:solidFill>
              <a:latin typeface="Cambria" panose="02040503050406030204" pitchFamily="18" charset="0"/>
            </a:endParaRPr>
          </a:p>
        </p:txBody>
      </p:sp>
      <p:sp>
        <p:nvSpPr>
          <p:cNvPr id="6" name="Заголовок 1"/>
          <p:cNvSpPr txBox="1">
            <a:spLocks/>
          </p:cNvSpPr>
          <p:nvPr/>
        </p:nvSpPr>
        <p:spPr>
          <a:xfrm>
            <a:off x="1857324" y="1214422"/>
            <a:ext cx="7286676" cy="612793"/>
          </a:xfrm>
          <a:prstGeom prst="rect">
            <a:avLst/>
          </a:prstGeom>
        </p:spPr>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endParaRPr kumimoji="0" lang="ru-RU" sz="4400" b="1" i="0" u="none" strike="noStrike" kern="1200" cap="none" spc="0" normalizeH="0" baseline="0" noProof="0" dirty="0" smtClean="0">
              <a:ln>
                <a:noFill/>
              </a:ln>
              <a:effectLst>
                <a:outerShdw blurRad="38100" dist="38100" dir="2700000" algn="tl">
                  <a:srgbClr val="000000">
                    <a:alpha val="43137"/>
                  </a:srgbClr>
                </a:outerShdw>
              </a:effectLst>
              <a:uLnTx/>
              <a:uFillTx/>
              <a:latin typeface="Arial" pitchFamily="34" charset="0"/>
              <a:ea typeface="+mj-ea"/>
              <a:cs typeface="Arial" pitchFamily="34" charset="0"/>
            </a:endParaRPr>
          </a:p>
        </p:txBody>
      </p:sp>
      <p:sp>
        <p:nvSpPr>
          <p:cNvPr id="5" name="Подзаголовок 2"/>
          <p:cNvSpPr txBox="1">
            <a:spLocks/>
          </p:cNvSpPr>
          <p:nvPr/>
        </p:nvSpPr>
        <p:spPr>
          <a:xfrm>
            <a:off x="611560" y="5661248"/>
            <a:ext cx="4752528" cy="1008112"/>
          </a:xfrm>
          <a:prstGeom prst="rect">
            <a:avLst/>
          </a:prstGeom>
        </p:spPr>
        <p:txBody>
          <a:bodyPr vert="horz" lIns="91440" tIns="45720" rIns="91440" bIns="45720" rtlCol="0">
            <a:no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ru-RU" sz="1600" b="1" dirty="0" err="1" smtClean="0">
                <a:latin typeface="Times New Roman" pitchFamily="18" charset="0"/>
                <a:cs typeface="Times New Roman" pitchFamily="18" charset="0"/>
              </a:rPr>
              <a:t>Логвиненко</a:t>
            </a:r>
            <a:r>
              <a:rPr lang="ru-RU" sz="1600" b="1" dirty="0" smtClean="0">
                <a:latin typeface="Times New Roman" pitchFamily="18" charset="0"/>
                <a:cs typeface="Times New Roman" pitchFamily="18" charset="0"/>
              </a:rPr>
              <a:t> Елена Валерьевна</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ru-RU" sz="1600" b="1" i="0" u="none" strike="noStrike" kern="1200" cap="none" spc="0" normalizeH="0" baseline="0" noProof="0" dirty="0" smtClean="0">
                <a:ln>
                  <a:noFill/>
                </a:ln>
                <a:effectLst/>
                <a:uLnTx/>
                <a:uFillTx/>
                <a:latin typeface="Times New Roman" pitchFamily="18" charset="0"/>
                <a:cs typeface="Times New Roman" pitchFamily="18" charset="0"/>
              </a:rPr>
              <a:t>Учитель английского</a:t>
            </a:r>
            <a:r>
              <a:rPr kumimoji="0" lang="ru-RU" sz="1600" b="1" i="0" u="none" strike="noStrike" kern="1200" cap="none" spc="0" normalizeH="0" noProof="0" dirty="0" smtClean="0">
                <a:ln>
                  <a:noFill/>
                </a:ln>
                <a:effectLst/>
                <a:uLnTx/>
                <a:uFillTx/>
                <a:latin typeface="Times New Roman" pitchFamily="18" charset="0"/>
                <a:cs typeface="Times New Roman" pitchFamily="18" charset="0"/>
              </a:rPr>
              <a:t> языка ОАНО  «СШ «ЦО Столичный»</a:t>
            </a:r>
            <a:endParaRPr kumimoji="0" lang="en-US" sz="1600" b="1" i="0" u="none" strike="noStrike" kern="1200" cap="none" spc="0" normalizeH="0" baseline="0" noProof="0" dirty="0" smtClean="0">
              <a:ln>
                <a:noFill/>
              </a:ln>
              <a:effectLst/>
              <a:uLnTx/>
              <a:uFillTx/>
              <a:latin typeface="Times New Roman" pitchFamily="18" charset="0"/>
              <a:cs typeface="Times New Roman" pitchFamily="18" charset="0"/>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ru-RU" sz="4000" b="1" i="0" u="none" strike="noStrike" kern="1200" cap="none" spc="0" normalizeH="0" baseline="0" noProof="0" dirty="0">
              <a:ln>
                <a:noFill/>
              </a:ln>
              <a:solidFill>
                <a:schemeClr val="accent1">
                  <a:lumMod val="75000"/>
                </a:schemeClr>
              </a:solidFill>
              <a:effectLst/>
              <a:uLnTx/>
              <a:uFillTx/>
              <a:latin typeface="Cambria" panose="02040503050406030204" pitchFamily="18" charset="0"/>
              <a:ea typeface="+mn-ea"/>
              <a:cs typeface="+mn-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74638"/>
            <a:ext cx="7344816" cy="850106"/>
          </a:xfrm>
        </p:spPr>
        <p:txBody>
          <a:bodyPr/>
          <a:lstStyle/>
          <a:p>
            <a:r>
              <a:rPr lang="en-GB" b="1" dirty="0" smtClean="0">
                <a:latin typeface="Cambria" panose="02040503050406030204" pitchFamily="18" charset="0"/>
              </a:rPr>
              <a:t>MY OPINION  2 </a:t>
            </a:r>
            <a:endParaRPr lang="ru-RU" b="1" dirty="0">
              <a:latin typeface="Cambria" panose="02040503050406030204" pitchFamily="18" charset="0"/>
            </a:endParaRPr>
          </a:p>
        </p:txBody>
      </p:sp>
      <p:sp>
        <p:nvSpPr>
          <p:cNvPr id="3" name="Объект 2"/>
          <p:cNvSpPr>
            <a:spLocks noGrp="1"/>
          </p:cNvSpPr>
          <p:nvPr>
            <p:ph idx="1"/>
          </p:nvPr>
        </p:nvSpPr>
        <p:spPr/>
        <p:txBody>
          <a:bodyPr/>
          <a:lstStyle/>
          <a:p>
            <a:r>
              <a:rPr lang="en-GB" dirty="0" smtClean="0"/>
              <a:t>Personally I am for/ against ______.</a:t>
            </a:r>
          </a:p>
          <a:p>
            <a:r>
              <a:rPr lang="en-GB" dirty="0" smtClean="0"/>
              <a:t>I strongly believe that ________ is good/bad.</a:t>
            </a:r>
          </a:p>
          <a:p>
            <a:r>
              <a:rPr lang="en-GB" dirty="0" smtClean="0"/>
              <a:t>In my opinion,</a:t>
            </a:r>
          </a:p>
          <a:p>
            <a:r>
              <a:rPr lang="en-GB" dirty="0" smtClean="0"/>
              <a:t>To my mind,</a:t>
            </a:r>
            <a:endParaRPr lang="ru-RU" dirty="0"/>
          </a:p>
        </p:txBody>
      </p:sp>
    </p:spTree>
    <p:extLst>
      <p:ext uri="{BB962C8B-B14F-4D97-AF65-F5344CB8AC3E}">
        <p14:creationId xmlns="" xmlns:p14="http://schemas.microsoft.com/office/powerpoint/2010/main" val="5793231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74638"/>
            <a:ext cx="8291264" cy="634082"/>
          </a:xfrm>
        </p:spPr>
        <p:txBody>
          <a:bodyPr>
            <a:noAutofit/>
          </a:bodyPr>
          <a:lstStyle/>
          <a:p>
            <a:r>
              <a:rPr lang="en-GB" sz="2800" b="1" dirty="0">
                <a:latin typeface="Cambria" panose="02040503050406030204" pitchFamily="18" charset="0"/>
              </a:rPr>
              <a:t>Computer </a:t>
            </a:r>
            <a:r>
              <a:rPr lang="en-GB" sz="2800" b="1" dirty="0" smtClean="0">
                <a:latin typeface="Cambria" panose="02040503050406030204" pitchFamily="18" charset="0"/>
              </a:rPr>
              <a:t> and video games </a:t>
            </a:r>
            <a:r>
              <a:rPr lang="en-GB" sz="2800" b="1" dirty="0">
                <a:latin typeface="Cambria" panose="02040503050406030204" pitchFamily="18" charset="0"/>
              </a:rPr>
              <a:t>teach us nothing and young people should avoid </a:t>
            </a:r>
            <a:r>
              <a:rPr lang="en-GB" sz="2800" b="1" dirty="0" smtClean="0">
                <a:latin typeface="Cambria" panose="02040503050406030204" pitchFamily="18" charset="0"/>
              </a:rPr>
              <a:t>them.</a:t>
            </a:r>
            <a:endParaRPr lang="ru-RU" sz="2800" b="1" dirty="0"/>
          </a:p>
        </p:txBody>
      </p:sp>
      <p:sp>
        <p:nvSpPr>
          <p:cNvPr id="3" name="Объект 2"/>
          <p:cNvSpPr>
            <a:spLocks noGrp="1"/>
          </p:cNvSpPr>
          <p:nvPr>
            <p:ph idx="1"/>
          </p:nvPr>
        </p:nvSpPr>
        <p:spPr>
          <a:xfrm>
            <a:off x="1115616" y="1772816"/>
            <a:ext cx="7056784" cy="3556991"/>
          </a:xfrm>
        </p:spPr>
        <p:txBody>
          <a:bodyPr/>
          <a:lstStyle/>
          <a:p>
            <a:r>
              <a:rPr lang="en-GB" dirty="0" smtClean="0"/>
              <a:t>Personally I am for computer games.</a:t>
            </a:r>
          </a:p>
          <a:p>
            <a:r>
              <a:rPr lang="en-GB" dirty="0" smtClean="0"/>
              <a:t>I strongly believe that computer and video games are extremely bad for teenagers.</a:t>
            </a:r>
            <a:endParaRPr lang="ru-RU" dirty="0"/>
          </a:p>
        </p:txBody>
      </p:sp>
    </p:spTree>
    <p:extLst>
      <p:ext uri="{BB962C8B-B14F-4D97-AF65-F5344CB8AC3E}">
        <p14:creationId xmlns="" xmlns:p14="http://schemas.microsoft.com/office/powerpoint/2010/main" val="7014904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0"/>
            <a:ext cx="8229600" cy="908720"/>
          </a:xfrm>
        </p:spPr>
        <p:txBody>
          <a:bodyPr>
            <a:normAutofit/>
          </a:bodyPr>
          <a:lstStyle/>
          <a:p>
            <a:r>
              <a:rPr lang="en-GB" sz="3600" dirty="0" smtClean="0">
                <a:latin typeface="Cambria" panose="02040503050406030204" pitchFamily="18" charset="0"/>
              </a:rPr>
              <a:t>ADVANTAGES   /DISADVANTAGES</a:t>
            </a:r>
            <a:endParaRPr lang="ru-RU" sz="3600" dirty="0">
              <a:latin typeface="Cambria" panose="02040503050406030204" pitchFamily="18" charset="0"/>
            </a:endParaRPr>
          </a:p>
        </p:txBody>
      </p:sp>
      <p:graphicFrame>
        <p:nvGraphicFramePr>
          <p:cNvPr id="4" name="Объект 3"/>
          <p:cNvGraphicFramePr>
            <a:graphicFrameLocks noGrp="1"/>
          </p:cNvGraphicFramePr>
          <p:nvPr>
            <p:ph idx="1"/>
            <p:extLst>
              <p:ext uri="{D42A27DB-BD31-4B8C-83A1-F6EECF244321}">
                <p14:modId xmlns="" xmlns:p14="http://schemas.microsoft.com/office/powerpoint/2010/main" val="1752014849"/>
              </p:ext>
            </p:extLst>
          </p:nvPr>
        </p:nvGraphicFramePr>
        <p:xfrm>
          <a:off x="395536" y="908719"/>
          <a:ext cx="8229600" cy="5750367"/>
        </p:xfrm>
        <a:graphic>
          <a:graphicData uri="http://schemas.openxmlformats.org/drawingml/2006/table">
            <a:tbl>
              <a:tblPr firstRow="1" bandRow="1">
                <a:tableStyleId>{5C22544A-7EE6-4342-B048-85BDC9FD1C3A}</a:tableStyleId>
              </a:tblPr>
              <a:tblGrid>
                <a:gridCol w="4228052"/>
                <a:gridCol w="4001548"/>
              </a:tblGrid>
              <a:tr h="961224">
                <a:tc>
                  <a:txBody>
                    <a:bodyPr/>
                    <a:lstStyle/>
                    <a:p>
                      <a:r>
                        <a:rPr lang="en-GB" dirty="0" smtClean="0"/>
                        <a:t>Computer games require a great deal of patience.</a:t>
                      </a:r>
                    </a:p>
                  </a:txBody>
                  <a:tcPr/>
                </a:tc>
                <a:tc>
                  <a:txBody>
                    <a:bodyPr/>
                    <a:lstStyle/>
                    <a:p>
                      <a:r>
                        <a:rPr lang="en-GB" dirty="0" smtClean="0"/>
                        <a:t>Computer games  depict</a:t>
                      </a:r>
                      <a:r>
                        <a:rPr lang="en-GB" baseline="0" dirty="0" smtClean="0"/>
                        <a:t> violence, sexual themes, consumption of drugs, alcohol or tobacco, and bad language</a:t>
                      </a:r>
                      <a:endParaRPr lang="ru-RU" dirty="0"/>
                    </a:p>
                  </a:txBody>
                  <a:tcPr/>
                </a:tc>
              </a:tr>
              <a:tr h="961224">
                <a:tc>
                  <a:txBody>
                    <a:bodyPr/>
                    <a:lstStyle/>
                    <a:p>
                      <a:r>
                        <a:rPr lang="en-GB" dirty="0" smtClean="0"/>
                        <a:t>Computer games can increase players attention capacities.</a:t>
                      </a:r>
                      <a:endParaRPr lang="ru-RU" dirty="0"/>
                    </a:p>
                  </a:txBody>
                  <a:tcPr/>
                </a:tc>
                <a:tc>
                  <a:txBody>
                    <a:bodyPr/>
                    <a:lstStyle/>
                    <a:p>
                      <a:r>
                        <a:rPr lang="en-GB" dirty="0" smtClean="0"/>
                        <a:t>Computer games encourage violent behaviour, blur the difference between right and wrong</a:t>
                      </a:r>
                      <a:r>
                        <a:rPr lang="en-GB" baseline="0" dirty="0" smtClean="0"/>
                        <a:t> and cause addiction.</a:t>
                      </a:r>
                      <a:endParaRPr lang="en-GB" dirty="0" smtClean="0"/>
                    </a:p>
                  </a:txBody>
                  <a:tcPr/>
                </a:tc>
              </a:tr>
              <a:tr h="971173">
                <a:tc>
                  <a:txBody>
                    <a:bodyPr/>
                    <a:lstStyle/>
                    <a:p>
                      <a:r>
                        <a:rPr lang="en-GB" dirty="0" smtClean="0"/>
                        <a:t>Computer games can improve child’s visual skills and develop coordination.</a:t>
                      </a:r>
                      <a:endParaRPr lang="ru-RU" dirty="0"/>
                    </a:p>
                  </a:txBody>
                  <a:tcPr/>
                </a:tc>
                <a:tc>
                  <a:txBody>
                    <a:bodyPr/>
                    <a:lstStyle/>
                    <a:p>
                      <a:r>
                        <a:rPr lang="en-GB" dirty="0" smtClean="0"/>
                        <a:t>Computer games make children unsociable and passive</a:t>
                      </a:r>
                    </a:p>
                  </a:txBody>
                  <a:tcPr/>
                </a:tc>
              </a:tr>
              <a:tr h="971173">
                <a:tc>
                  <a:txBody>
                    <a:bodyPr/>
                    <a:lstStyle/>
                    <a:p>
                      <a:r>
                        <a:rPr lang="en-GB" dirty="0" smtClean="0"/>
                        <a:t>Computer games promote the development of strategic thinking and planning skills.</a:t>
                      </a:r>
                      <a:endParaRPr lang="ru-RU" dirty="0"/>
                    </a:p>
                  </a:txBody>
                  <a:tcPr/>
                </a:tc>
                <a:tc>
                  <a:txBody>
                    <a:bodyPr/>
                    <a:lstStyle/>
                    <a:p>
                      <a:r>
                        <a:rPr lang="en-GB" dirty="0" smtClean="0"/>
                        <a:t>The</a:t>
                      </a:r>
                      <a:r>
                        <a:rPr lang="en-GB" baseline="0" dirty="0" smtClean="0"/>
                        <a:t> levels of obesity among gamers are rising.</a:t>
                      </a:r>
                      <a:endParaRPr lang="en-GB" dirty="0" smtClean="0"/>
                    </a:p>
                  </a:txBody>
                  <a:tcPr/>
                </a:tc>
              </a:tr>
              <a:tr h="971173">
                <a:tc>
                  <a:txBody>
                    <a:bodyPr/>
                    <a:lstStyle/>
                    <a:p>
                      <a:r>
                        <a:rPr lang="en-GB" dirty="0" smtClean="0"/>
                        <a:t>Computer games help children develop math, reading skills and spelling through play.</a:t>
                      </a:r>
                      <a:endParaRPr lang="ru-RU" dirty="0"/>
                    </a:p>
                  </a:txBody>
                  <a:tcPr/>
                </a:tc>
                <a:tc>
                  <a:txBody>
                    <a:bodyPr/>
                    <a:lstStyle/>
                    <a:p>
                      <a:r>
                        <a:rPr lang="en-GB" dirty="0" smtClean="0"/>
                        <a:t>Computer games can cause blood pressure, heart disease, and</a:t>
                      </a:r>
                      <a:r>
                        <a:rPr lang="en-GB" baseline="0" dirty="0" smtClean="0"/>
                        <a:t> negative influence on children’s psyche.</a:t>
                      </a:r>
                      <a:endParaRPr lang="en-GB" dirty="0" smtClean="0"/>
                    </a:p>
                  </a:txBody>
                  <a:tcPr/>
                </a:tc>
              </a:tr>
              <a:tr h="852667">
                <a:tc>
                  <a:txBody>
                    <a:bodyPr/>
                    <a:lstStyle/>
                    <a:p>
                      <a:r>
                        <a:rPr lang="en-GB" dirty="0" smtClean="0"/>
                        <a:t>It has been noticed that gamers don’t realize</a:t>
                      </a:r>
                      <a:r>
                        <a:rPr lang="en-GB" baseline="0" dirty="0" smtClean="0"/>
                        <a:t> they are learning.</a:t>
                      </a:r>
                      <a:endParaRPr lang="ru-RU"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smtClean="0"/>
                        <a:t>People</a:t>
                      </a:r>
                      <a:r>
                        <a:rPr lang="en-GB" baseline="0" dirty="0" smtClean="0"/>
                        <a:t> play computer games to escape real life problems and live virtual life.</a:t>
                      </a:r>
                      <a:endParaRPr lang="en-GB" dirty="0" smtClean="0"/>
                    </a:p>
                    <a:p>
                      <a:endParaRPr lang="en-GB" dirty="0" smtClean="0"/>
                    </a:p>
                  </a:txBody>
                  <a:tcPr/>
                </a:tc>
              </a:tr>
            </a:tbl>
          </a:graphicData>
        </a:graphic>
      </p:graphicFrame>
    </p:spTree>
    <p:extLst>
      <p:ext uri="{BB962C8B-B14F-4D97-AF65-F5344CB8AC3E}">
        <p14:creationId xmlns="" xmlns:p14="http://schemas.microsoft.com/office/powerpoint/2010/main" val="33910094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075240" cy="778098"/>
          </a:xfrm>
        </p:spPr>
        <p:txBody>
          <a:bodyPr>
            <a:normAutofit fontScale="90000"/>
          </a:bodyPr>
          <a:lstStyle/>
          <a:p>
            <a:r>
              <a:rPr lang="en-GB" b="1" dirty="0" smtClean="0">
                <a:latin typeface="Cambria" panose="02040503050406030204" pitchFamily="18" charset="0"/>
              </a:rPr>
              <a:t>ARGUMENTS </a:t>
            </a:r>
            <a:br>
              <a:rPr lang="en-GB" b="1" dirty="0" smtClean="0">
                <a:latin typeface="Cambria" panose="02040503050406030204" pitchFamily="18" charset="0"/>
              </a:rPr>
            </a:br>
            <a:r>
              <a:rPr lang="en-GB" b="1" dirty="0" smtClean="0">
                <a:latin typeface="Cambria" panose="02040503050406030204" pitchFamily="18" charset="0"/>
              </a:rPr>
              <a:t>for my opinion</a:t>
            </a:r>
            <a:endParaRPr lang="ru-RU" b="1" dirty="0">
              <a:latin typeface="Cambria" panose="02040503050406030204" pitchFamily="18" charset="0"/>
            </a:endParaRPr>
          </a:p>
        </p:txBody>
      </p:sp>
      <p:sp>
        <p:nvSpPr>
          <p:cNvPr id="3" name="Объект 2"/>
          <p:cNvSpPr>
            <a:spLocks noGrp="1"/>
          </p:cNvSpPr>
          <p:nvPr>
            <p:ph idx="1"/>
          </p:nvPr>
        </p:nvSpPr>
        <p:spPr>
          <a:xfrm>
            <a:off x="899592" y="1628801"/>
            <a:ext cx="7787208" cy="4392488"/>
          </a:xfrm>
        </p:spPr>
        <p:txBody>
          <a:bodyPr/>
          <a:lstStyle/>
          <a:p>
            <a:pPr marL="0" indent="0" algn="ctr">
              <a:buNone/>
            </a:pPr>
            <a:r>
              <a:rPr lang="en-GB" b="1" dirty="0" smtClean="0">
                <a:latin typeface="Cambria" panose="02040503050406030204" pitchFamily="18" charset="0"/>
              </a:rPr>
              <a:t>Phrases</a:t>
            </a:r>
          </a:p>
          <a:p>
            <a:r>
              <a:rPr lang="en-GB" dirty="0" smtClean="0">
                <a:latin typeface="Cambria" panose="02040503050406030204" pitchFamily="18" charset="0"/>
              </a:rPr>
              <a:t>To begin with,</a:t>
            </a:r>
          </a:p>
          <a:p>
            <a:r>
              <a:rPr lang="en-GB" dirty="0" smtClean="0">
                <a:latin typeface="Cambria" panose="02040503050406030204" pitchFamily="18" charset="0"/>
              </a:rPr>
              <a:t>To start with,</a:t>
            </a:r>
          </a:p>
          <a:p>
            <a:r>
              <a:rPr lang="en-GB" dirty="0" smtClean="0">
                <a:latin typeface="Cambria" panose="02040503050406030204" pitchFamily="18" charset="0"/>
              </a:rPr>
              <a:t>Firstly,</a:t>
            </a:r>
          </a:p>
          <a:p>
            <a:pPr marL="0" indent="0">
              <a:buNone/>
            </a:pPr>
            <a:r>
              <a:rPr lang="en-GB" dirty="0" smtClean="0">
                <a:latin typeface="Cambria" panose="02040503050406030204" pitchFamily="18" charset="0"/>
              </a:rPr>
              <a:t>    </a:t>
            </a:r>
          </a:p>
          <a:p>
            <a:pPr marL="0" indent="0">
              <a:buNone/>
            </a:pPr>
            <a:r>
              <a:rPr lang="en-GB" dirty="0" smtClean="0">
                <a:latin typeface="Cambria" panose="02040503050406030204" pitchFamily="18" charset="0"/>
              </a:rPr>
              <a:t>Linking phrase + one argument with        example</a:t>
            </a:r>
            <a:endParaRPr lang="ru-RU" dirty="0">
              <a:latin typeface="Cambria" panose="02040503050406030204" pitchFamily="18" charset="0"/>
            </a:endParaRPr>
          </a:p>
        </p:txBody>
      </p:sp>
    </p:spTree>
    <p:extLst>
      <p:ext uri="{BB962C8B-B14F-4D97-AF65-F5344CB8AC3E}">
        <p14:creationId xmlns="" xmlns:p14="http://schemas.microsoft.com/office/powerpoint/2010/main" val="21399413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99592" y="1700808"/>
            <a:ext cx="7787208" cy="4425355"/>
          </a:xfrm>
        </p:spPr>
        <p:txBody>
          <a:bodyPr/>
          <a:lstStyle/>
          <a:p>
            <a:pPr marL="0" indent="0">
              <a:buNone/>
            </a:pPr>
            <a:r>
              <a:rPr lang="en-GB" dirty="0"/>
              <a:t>Personally I am for computer games</a:t>
            </a:r>
            <a:r>
              <a:rPr lang="en-GB" dirty="0" smtClean="0"/>
              <a:t>. To start with,</a:t>
            </a:r>
            <a:r>
              <a:rPr lang="en-GB" dirty="0"/>
              <a:t> (1 argument) </a:t>
            </a:r>
            <a:r>
              <a:rPr lang="en-GB" dirty="0" smtClean="0"/>
              <a:t> computer and video games have educational effect for example, they help </a:t>
            </a:r>
            <a:r>
              <a:rPr lang="en-GB" dirty="0"/>
              <a:t>children develop math, reading skills and spelling through play</a:t>
            </a:r>
            <a:r>
              <a:rPr lang="en-GB" dirty="0" smtClean="0"/>
              <a:t>.  And gamers </a:t>
            </a:r>
            <a:r>
              <a:rPr lang="en-GB" dirty="0"/>
              <a:t>don’t realize they are learning.</a:t>
            </a:r>
            <a:endParaRPr lang="ru-RU" dirty="0"/>
          </a:p>
          <a:p>
            <a:pPr marL="0" indent="0">
              <a:buNone/>
            </a:pPr>
            <a:endParaRPr lang="en-GB" dirty="0"/>
          </a:p>
          <a:p>
            <a:pPr marL="0" indent="0">
              <a:buNone/>
            </a:pPr>
            <a:endParaRPr lang="ru-RU" dirty="0"/>
          </a:p>
        </p:txBody>
      </p:sp>
    </p:spTree>
    <p:extLst>
      <p:ext uri="{BB962C8B-B14F-4D97-AF65-F5344CB8AC3E}">
        <p14:creationId xmlns="" xmlns:p14="http://schemas.microsoft.com/office/powerpoint/2010/main" val="11476037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147248" cy="922114"/>
          </a:xfrm>
        </p:spPr>
        <p:txBody>
          <a:bodyPr>
            <a:normAutofit/>
          </a:bodyPr>
          <a:lstStyle/>
          <a:p>
            <a:r>
              <a:rPr lang="ru-RU" sz="2800" b="1" dirty="0" smtClean="0">
                <a:latin typeface="Cambria" panose="02040503050406030204" pitchFamily="18" charset="0"/>
              </a:rPr>
              <a:t>Фразы, добавляющие новые аргументы</a:t>
            </a:r>
            <a:endParaRPr lang="ru-RU" sz="2800" b="1" dirty="0">
              <a:latin typeface="Cambria" panose="02040503050406030204" pitchFamily="18" charset="0"/>
            </a:endParaRPr>
          </a:p>
        </p:txBody>
      </p:sp>
      <p:sp>
        <p:nvSpPr>
          <p:cNvPr id="3" name="Объект 2"/>
          <p:cNvSpPr>
            <a:spLocks noGrp="1"/>
          </p:cNvSpPr>
          <p:nvPr>
            <p:ph idx="1"/>
          </p:nvPr>
        </p:nvSpPr>
        <p:spPr>
          <a:xfrm>
            <a:off x="899592" y="1230017"/>
            <a:ext cx="7499176" cy="4493096"/>
          </a:xfrm>
        </p:spPr>
        <p:txBody>
          <a:bodyPr>
            <a:normAutofit fontScale="92500" lnSpcReduction="10000"/>
          </a:bodyPr>
          <a:lstStyle/>
          <a:p>
            <a:pPr marL="0" indent="0">
              <a:buNone/>
            </a:pPr>
            <a:endParaRPr lang="en-GB" dirty="0" smtClean="0">
              <a:latin typeface="Cambria" panose="02040503050406030204" pitchFamily="18" charset="0"/>
            </a:endParaRPr>
          </a:p>
          <a:p>
            <a:pPr marL="0" indent="0">
              <a:buNone/>
            </a:pPr>
            <a:r>
              <a:rPr lang="en-GB" dirty="0" smtClean="0">
                <a:latin typeface="Cambria" panose="02040503050406030204" pitchFamily="18" charset="0"/>
              </a:rPr>
              <a:t>Furthermore,</a:t>
            </a:r>
            <a:r>
              <a:rPr lang="en-GB" dirty="0">
                <a:latin typeface="Cambria" panose="02040503050406030204" pitchFamily="18" charset="0"/>
              </a:rPr>
              <a:t> </a:t>
            </a:r>
            <a:r>
              <a:rPr lang="en-GB" dirty="0" smtClean="0">
                <a:latin typeface="Cambria" panose="02040503050406030204" pitchFamily="18" charset="0"/>
              </a:rPr>
              <a:t>   Secondly</a:t>
            </a:r>
            <a:r>
              <a:rPr lang="en-GB" dirty="0">
                <a:latin typeface="Cambria" panose="02040503050406030204" pitchFamily="18" charset="0"/>
              </a:rPr>
              <a:t>,</a:t>
            </a:r>
          </a:p>
          <a:p>
            <a:pPr marL="0" indent="0">
              <a:buNone/>
            </a:pPr>
            <a:r>
              <a:rPr lang="en-GB" dirty="0" smtClean="0">
                <a:latin typeface="Cambria" panose="02040503050406030204" pitchFamily="18" charset="0"/>
              </a:rPr>
              <a:t>Moreover, Besides</a:t>
            </a:r>
            <a:r>
              <a:rPr lang="en-GB" dirty="0">
                <a:latin typeface="Cambria" panose="02040503050406030204" pitchFamily="18" charset="0"/>
              </a:rPr>
              <a:t>, </a:t>
            </a:r>
            <a:endParaRPr lang="en-GB" dirty="0" smtClean="0">
              <a:latin typeface="Cambria" panose="02040503050406030204" pitchFamily="18" charset="0"/>
            </a:endParaRPr>
          </a:p>
          <a:p>
            <a:pPr marL="0" indent="0">
              <a:buNone/>
            </a:pPr>
            <a:r>
              <a:rPr lang="en-GB" dirty="0" smtClean="0">
                <a:latin typeface="Cambria" panose="02040503050406030204" pitchFamily="18" charset="0"/>
              </a:rPr>
              <a:t>Thirdly</a:t>
            </a:r>
            <a:r>
              <a:rPr lang="en-GB" dirty="0">
                <a:latin typeface="Cambria" panose="02040503050406030204" pitchFamily="18" charset="0"/>
              </a:rPr>
              <a:t>, Finally, </a:t>
            </a:r>
          </a:p>
          <a:p>
            <a:pPr marL="0" indent="0">
              <a:buNone/>
            </a:pPr>
            <a:endParaRPr lang="en-GB" dirty="0" smtClean="0"/>
          </a:p>
          <a:p>
            <a:pPr marL="0" indent="0">
              <a:buNone/>
            </a:pPr>
            <a:r>
              <a:rPr lang="en-GB" dirty="0" smtClean="0"/>
              <a:t>Linking phrase + 2</a:t>
            </a:r>
            <a:r>
              <a:rPr lang="en-GB" baseline="30000" dirty="0" smtClean="0"/>
              <a:t>nd</a:t>
            </a:r>
            <a:r>
              <a:rPr lang="en-GB" dirty="0" smtClean="0"/>
              <a:t>  argument with example. </a:t>
            </a:r>
          </a:p>
          <a:p>
            <a:pPr marL="0" indent="0">
              <a:buNone/>
            </a:pPr>
            <a:endParaRPr lang="en-GB" dirty="0" smtClean="0"/>
          </a:p>
          <a:p>
            <a:pPr marL="0" indent="0">
              <a:buNone/>
            </a:pPr>
            <a:r>
              <a:rPr lang="en-GB" dirty="0" smtClean="0"/>
              <a:t>Linking </a:t>
            </a:r>
            <a:r>
              <a:rPr lang="en-GB" dirty="0"/>
              <a:t>phrase + </a:t>
            </a:r>
            <a:r>
              <a:rPr lang="en-GB" dirty="0" smtClean="0"/>
              <a:t>3</a:t>
            </a:r>
            <a:r>
              <a:rPr lang="en-GB" baseline="30000" dirty="0" smtClean="0"/>
              <a:t>rd</a:t>
            </a:r>
            <a:r>
              <a:rPr lang="en-GB" dirty="0" smtClean="0"/>
              <a:t>  </a:t>
            </a:r>
            <a:r>
              <a:rPr lang="en-GB" dirty="0"/>
              <a:t>argument with example. </a:t>
            </a:r>
            <a:r>
              <a:rPr lang="en-GB" sz="2600" dirty="0" smtClean="0"/>
              <a:t>(not necessary )</a:t>
            </a:r>
            <a:endParaRPr lang="en-GB" sz="2600" dirty="0"/>
          </a:p>
          <a:p>
            <a:pPr marL="0" indent="0">
              <a:buNone/>
            </a:pPr>
            <a:endParaRPr lang="en-GB" dirty="0" smtClean="0"/>
          </a:p>
          <a:p>
            <a:pPr marL="0" indent="0">
              <a:buNone/>
            </a:pPr>
            <a:endParaRPr lang="ru-RU" dirty="0"/>
          </a:p>
        </p:txBody>
      </p:sp>
    </p:spTree>
    <p:extLst>
      <p:ext uri="{BB962C8B-B14F-4D97-AF65-F5344CB8AC3E}">
        <p14:creationId xmlns="" xmlns:p14="http://schemas.microsoft.com/office/powerpoint/2010/main" val="3751140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931224" cy="706090"/>
          </a:xfrm>
        </p:spPr>
        <p:txBody>
          <a:bodyPr>
            <a:normAutofit fontScale="90000"/>
          </a:bodyPr>
          <a:lstStyle/>
          <a:p>
            <a:r>
              <a:rPr lang="en-GB" b="1" dirty="0" smtClean="0">
                <a:latin typeface="Cambria" panose="02040503050406030204" pitchFamily="18" charset="0"/>
              </a:rPr>
              <a:t>2 and 3 arguments</a:t>
            </a:r>
            <a:endParaRPr lang="ru-RU" b="1" dirty="0">
              <a:latin typeface="Cambria" panose="02040503050406030204" pitchFamily="18" charset="0"/>
            </a:endParaRPr>
          </a:p>
        </p:txBody>
      </p:sp>
      <p:sp>
        <p:nvSpPr>
          <p:cNvPr id="3" name="Объект 2"/>
          <p:cNvSpPr>
            <a:spLocks noGrp="1"/>
          </p:cNvSpPr>
          <p:nvPr>
            <p:ph idx="1"/>
          </p:nvPr>
        </p:nvSpPr>
        <p:spPr>
          <a:xfrm>
            <a:off x="683568" y="1484785"/>
            <a:ext cx="7560840" cy="4536504"/>
          </a:xfrm>
        </p:spPr>
        <p:txBody>
          <a:bodyPr/>
          <a:lstStyle/>
          <a:p>
            <a:pPr marL="0" indent="0">
              <a:buNone/>
            </a:pPr>
            <a:endParaRPr lang="en-GB" sz="2800" dirty="0" smtClean="0">
              <a:latin typeface="Cambria" panose="02040503050406030204" pitchFamily="18" charset="0"/>
            </a:endParaRPr>
          </a:p>
          <a:p>
            <a:pPr marL="0" indent="0">
              <a:buNone/>
            </a:pPr>
            <a:r>
              <a:rPr lang="en-GB" sz="2800" dirty="0" smtClean="0">
                <a:latin typeface="Cambria" panose="02040503050406030204" pitchFamily="18" charset="0"/>
              </a:rPr>
              <a:t>Moreover, (2</a:t>
            </a:r>
            <a:r>
              <a:rPr lang="en-GB" sz="2800" baseline="30000" dirty="0" smtClean="0">
                <a:latin typeface="Cambria" panose="02040503050406030204" pitchFamily="18" charset="0"/>
              </a:rPr>
              <a:t>nd</a:t>
            </a:r>
            <a:r>
              <a:rPr lang="en-GB" sz="2800" dirty="0" smtClean="0">
                <a:latin typeface="Cambria" panose="02040503050406030204" pitchFamily="18" charset="0"/>
              </a:rPr>
              <a:t> argument) computer </a:t>
            </a:r>
            <a:r>
              <a:rPr lang="en-GB" sz="2800" dirty="0">
                <a:latin typeface="Cambria" panose="02040503050406030204" pitchFamily="18" charset="0"/>
              </a:rPr>
              <a:t>games promote the development of strategic thinking and planning skills</a:t>
            </a:r>
            <a:r>
              <a:rPr lang="en-GB" sz="2800" dirty="0" smtClean="0">
                <a:latin typeface="Cambria" panose="02040503050406030204" pitchFamily="18" charset="0"/>
              </a:rPr>
              <a:t>. That can help students at school at math and science subjects. Finally, (3</a:t>
            </a:r>
            <a:r>
              <a:rPr lang="en-GB" sz="2800" baseline="30000" dirty="0" smtClean="0">
                <a:latin typeface="Cambria" panose="02040503050406030204" pitchFamily="18" charset="0"/>
              </a:rPr>
              <a:t>rd</a:t>
            </a:r>
            <a:r>
              <a:rPr lang="en-GB" sz="2800" dirty="0" smtClean="0">
                <a:latin typeface="Cambria" panose="02040503050406030204" pitchFamily="18" charset="0"/>
              </a:rPr>
              <a:t> argument)</a:t>
            </a:r>
            <a:r>
              <a:rPr lang="en-GB" sz="2800" dirty="0"/>
              <a:t> </a:t>
            </a:r>
            <a:r>
              <a:rPr lang="en-GB" sz="2800" dirty="0" smtClean="0"/>
              <a:t>some </a:t>
            </a:r>
            <a:r>
              <a:rPr lang="en-GB" sz="2800" dirty="0"/>
              <a:t>games require a great deal of </a:t>
            </a:r>
            <a:r>
              <a:rPr lang="en-GB" sz="2800" dirty="0" smtClean="0"/>
              <a:t>patience that is very helpful for pupils to sit at the lesson for 45 minutes and do homework at home.</a:t>
            </a:r>
            <a:endParaRPr lang="en-GB" sz="2800" dirty="0"/>
          </a:p>
          <a:p>
            <a:pPr marL="0" indent="0">
              <a:buNone/>
            </a:pPr>
            <a:endParaRPr lang="ru-RU" sz="2800" dirty="0">
              <a:latin typeface="Cambria" panose="02040503050406030204" pitchFamily="18" charset="0"/>
            </a:endParaRPr>
          </a:p>
          <a:p>
            <a:pPr marL="0" indent="0">
              <a:buNone/>
            </a:pPr>
            <a:endParaRPr lang="ru-RU" dirty="0"/>
          </a:p>
        </p:txBody>
      </p:sp>
    </p:spTree>
    <p:extLst>
      <p:ext uri="{BB962C8B-B14F-4D97-AF65-F5344CB8AC3E}">
        <p14:creationId xmlns="" xmlns:p14="http://schemas.microsoft.com/office/powerpoint/2010/main" val="19958273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32656"/>
            <a:ext cx="8234873" cy="792088"/>
          </a:xfrm>
        </p:spPr>
        <p:txBody>
          <a:bodyPr>
            <a:noAutofit/>
          </a:bodyPr>
          <a:lstStyle/>
          <a:p>
            <a:r>
              <a:rPr lang="en-GB" sz="2400" b="1" dirty="0">
                <a:latin typeface="Cambria" panose="02040503050406030204" pitchFamily="18" charset="0"/>
              </a:rPr>
              <a:t>OPPONENTS OPINION WITH 1 ARGUMENT  </a:t>
            </a:r>
            <a:br>
              <a:rPr lang="en-GB" sz="2400" b="1" dirty="0">
                <a:latin typeface="Cambria" panose="02040503050406030204" pitchFamily="18" charset="0"/>
              </a:rPr>
            </a:br>
            <a:r>
              <a:rPr lang="en-GB" sz="2400" b="1" dirty="0">
                <a:latin typeface="Cambria" panose="02040503050406030204" pitchFamily="18" charset="0"/>
              </a:rPr>
              <a:t> MY DISAGREEMENT WITH IT</a:t>
            </a:r>
            <a:r>
              <a:rPr lang="ru-RU" sz="2400" b="1" dirty="0">
                <a:latin typeface="Cambria" panose="02040503050406030204" pitchFamily="18" charset="0"/>
              </a:rPr>
              <a:t/>
            </a:r>
            <a:br>
              <a:rPr lang="ru-RU" sz="2400" b="1" dirty="0">
                <a:latin typeface="Cambria" panose="02040503050406030204" pitchFamily="18" charset="0"/>
              </a:rPr>
            </a:br>
            <a:endParaRPr lang="ru-RU" sz="2400" dirty="0"/>
          </a:p>
        </p:txBody>
      </p:sp>
      <p:sp>
        <p:nvSpPr>
          <p:cNvPr id="3" name="Объект 2"/>
          <p:cNvSpPr>
            <a:spLocks noGrp="1"/>
          </p:cNvSpPr>
          <p:nvPr>
            <p:ph idx="1"/>
          </p:nvPr>
        </p:nvSpPr>
        <p:spPr>
          <a:xfrm>
            <a:off x="899592" y="1268760"/>
            <a:ext cx="7787208" cy="4857403"/>
          </a:xfrm>
        </p:spPr>
        <p:txBody>
          <a:bodyPr/>
          <a:lstStyle/>
          <a:p>
            <a:pPr marL="0" indent="0">
              <a:buNone/>
            </a:pPr>
            <a:r>
              <a:rPr lang="en-GB" u="sng" dirty="0" smtClean="0">
                <a:latin typeface="Cambria" panose="02040503050406030204" pitchFamily="18" charset="0"/>
              </a:rPr>
              <a:t>Phrases for the opponent’s opinion.</a:t>
            </a:r>
          </a:p>
          <a:p>
            <a:r>
              <a:rPr lang="en-GB" sz="2800" dirty="0" smtClean="0">
                <a:latin typeface="Cambria" panose="02040503050406030204" pitchFamily="18" charset="0"/>
              </a:rPr>
              <a:t>Some people argue that ________ is good/bad. </a:t>
            </a:r>
          </a:p>
          <a:p>
            <a:r>
              <a:rPr lang="en-GB" dirty="0" smtClean="0">
                <a:latin typeface="Cambria" panose="02040503050406030204" pitchFamily="18" charset="0"/>
              </a:rPr>
              <a:t>However, many people are against this point of view.</a:t>
            </a:r>
          </a:p>
          <a:p>
            <a:r>
              <a:rPr lang="en-GB" dirty="0" smtClean="0">
                <a:latin typeface="Cambria" panose="02040503050406030204" pitchFamily="18" charset="0"/>
              </a:rPr>
              <a:t>On the other hand, there are people who don’t agree with it.  They say/think  ( </a:t>
            </a:r>
            <a:r>
              <a:rPr lang="en-GB" sz="2800" dirty="0" smtClean="0">
                <a:latin typeface="Cambria" panose="02040503050406030204" pitchFamily="18" charset="0"/>
              </a:rPr>
              <a:t>1 opponent’s argument</a:t>
            </a:r>
            <a:r>
              <a:rPr lang="en-GB" dirty="0" smtClean="0">
                <a:latin typeface="Cambria" panose="02040503050406030204" pitchFamily="18" charset="0"/>
              </a:rPr>
              <a:t>)</a:t>
            </a:r>
            <a:endParaRPr lang="ru-RU" dirty="0">
              <a:latin typeface="Cambria" panose="02040503050406030204" pitchFamily="18" charset="0"/>
            </a:endParaRPr>
          </a:p>
        </p:txBody>
      </p:sp>
    </p:spTree>
    <p:extLst>
      <p:ext uri="{BB962C8B-B14F-4D97-AF65-F5344CB8AC3E}">
        <p14:creationId xmlns="" xmlns:p14="http://schemas.microsoft.com/office/powerpoint/2010/main" val="4151285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98172" y="332656"/>
            <a:ext cx="8229600" cy="1143000"/>
          </a:xfrm>
        </p:spPr>
        <p:txBody>
          <a:bodyPr>
            <a:normAutofit fontScale="90000"/>
          </a:bodyPr>
          <a:lstStyle/>
          <a:p>
            <a:r>
              <a:rPr lang="en-GB" sz="3100" b="1" dirty="0">
                <a:latin typeface="Cambria" panose="02040503050406030204" pitchFamily="18" charset="0"/>
              </a:rPr>
              <a:t>OPPONENTS OPINION WITH 1 ARGUMENT  </a:t>
            </a:r>
            <a:r>
              <a:rPr lang="en-GB" b="1" dirty="0">
                <a:latin typeface="Cambria" panose="02040503050406030204" pitchFamily="18" charset="0"/>
              </a:rPr>
              <a:t/>
            </a:r>
            <a:br>
              <a:rPr lang="en-GB" b="1" dirty="0">
                <a:latin typeface="Cambria" panose="02040503050406030204" pitchFamily="18" charset="0"/>
              </a:rPr>
            </a:br>
            <a:endParaRPr lang="ru-RU" dirty="0"/>
          </a:p>
        </p:txBody>
      </p:sp>
      <p:sp>
        <p:nvSpPr>
          <p:cNvPr id="3" name="Объект 2"/>
          <p:cNvSpPr>
            <a:spLocks noGrp="1"/>
          </p:cNvSpPr>
          <p:nvPr>
            <p:ph idx="1"/>
          </p:nvPr>
        </p:nvSpPr>
        <p:spPr>
          <a:xfrm>
            <a:off x="827584" y="1556793"/>
            <a:ext cx="7560840" cy="4536504"/>
          </a:xfrm>
        </p:spPr>
        <p:txBody>
          <a:bodyPr/>
          <a:lstStyle/>
          <a:p>
            <a:pPr marL="0" indent="0">
              <a:buNone/>
            </a:pPr>
            <a:r>
              <a:rPr lang="en-GB" dirty="0">
                <a:latin typeface="Cambria" panose="02040503050406030204" pitchFamily="18" charset="0"/>
              </a:rPr>
              <a:t>However, many people are against this point of view</a:t>
            </a:r>
            <a:r>
              <a:rPr lang="en-GB" dirty="0" smtClean="0">
                <a:latin typeface="Cambria" panose="02040503050406030204" pitchFamily="18" charset="0"/>
              </a:rPr>
              <a:t>. They think (1 argument) computer </a:t>
            </a:r>
            <a:r>
              <a:rPr lang="en-GB" dirty="0">
                <a:latin typeface="Cambria" panose="02040503050406030204" pitchFamily="18" charset="0"/>
              </a:rPr>
              <a:t>games  depict violence, sexual themes, consumption of drugs, alcohol or tobacco, and bad </a:t>
            </a:r>
            <a:r>
              <a:rPr lang="en-GB" dirty="0" smtClean="0">
                <a:latin typeface="Cambria" panose="02040503050406030204" pitchFamily="18" charset="0"/>
              </a:rPr>
              <a:t>language.</a:t>
            </a:r>
            <a:endParaRPr lang="ru-RU" dirty="0">
              <a:latin typeface="Cambria" panose="02040503050406030204" pitchFamily="18" charset="0"/>
            </a:endParaRPr>
          </a:p>
          <a:p>
            <a:pPr marL="0" indent="0">
              <a:buNone/>
            </a:pPr>
            <a:endParaRPr lang="en-GB" dirty="0">
              <a:latin typeface="Cambria" panose="02040503050406030204" pitchFamily="18" charset="0"/>
            </a:endParaRPr>
          </a:p>
          <a:p>
            <a:endParaRPr lang="ru-RU" dirty="0"/>
          </a:p>
        </p:txBody>
      </p:sp>
    </p:spTree>
    <p:extLst>
      <p:ext uri="{BB962C8B-B14F-4D97-AF65-F5344CB8AC3E}">
        <p14:creationId xmlns="" xmlns:p14="http://schemas.microsoft.com/office/powerpoint/2010/main" val="20230455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GB" sz="2800" b="1" dirty="0" smtClean="0">
                <a:latin typeface="Cambria" panose="02040503050406030204" pitchFamily="18" charset="0"/>
              </a:rPr>
              <a:t>My disagreement with opponent’s opinion</a:t>
            </a:r>
            <a:endParaRPr lang="ru-RU" sz="2800" b="1" dirty="0">
              <a:latin typeface="Cambria" panose="02040503050406030204" pitchFamily="18" charset="0"/>
            </a:endParaRPr>
          </a:p>
        </p:txBody>
      </p:sp>
      <p:sp>
        <p:nvSpPr>
          <p:cNvPr id="3" name="Объект 2"/>
          <p:cNvSpPr>
            <a:spLocks noGrp="1"/>
          </p:cNvSpPr>
          <p:nvPr>
            <p:ph idx="1"/>
          </p:nvPr>
        </p:nvSpPr>
        <p:spPr>
          <a:xfrm>
            <a:off x="827584" y="1600200"/>
            <a:ext cx="7344816" cy="4349080"/>
          </a:xfrm>
        </p:spPr>
        <p:txBody>
          <a:bodyPr/>
          <a:lstStyle/>
          <a:p>
            <a:r>
              <a:rPr lang="en-GB" dirty="0" smtClean="0"/>
              <a:t>I disagree with this point of view because…</a:t>
            </a:r>
          </a:p>
          <a:p>
            <a:r>
              <a:rPr lang="en-GB" dirty="0" smtClean="0"/>
              <a:t>Contrary to what the most people believe, I think ….</a:t>
            </a:r>
          </a:p>
          <a:p>
            <a:r>
              <a:rPr lang="en-GB" dirty="0" smtClean="0"/>
              <a:t>I completely disagree with this statement.</a:t>
            </a:r>
          </a:p>
          <a:p>
            <a:r>
              <a:rPr lang="en-GB" dirty="0" smtClean="0"/>
              <a:t>Personally, I strongly object to this statement</a:t>
            </a:r>
            <a:endParaRPr lang="ru-RU" dirty="0"/>
          </a:p>
        </p:txBody>
      </p:sp>
    </p:spTree>
    <p:extLst>
      <p:ext uri="{BB962C8B-B14F-4D97-AF65-F5344CB8AC3E}">
        <p14:creationId xmlns="" xmlns:p14="http://schemas.microsoft.com/office/powerpoint/2010/main" val="23924103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en-US" b="1" dirty="0" smtClean="0">
                <a:latin typeface="Cambria" pitchFamily="18" charset="0"/>
              </a:rPr>
              <a:t>KINDS OF ESSAY</a:t>
            </a:r>
            <a:endParaRPr lang="ru-RU" b="1" dirty="0">
              <a:latin typeface="Cambria" pitchFamily="18" charset="0"/>
            </a:endParaRPr>
          </a:p>
        </p:txBody>
      </p:sp>
      <p:sp>
        <p:nvSpPr>
          <p:cNvPr id="3" name="Содержимое 2"/>
          <p:cNvSpPr>
            <a:spLocks noGrp="1"/>
          </p:cNvSpPr>
          <p:nvPr>
            <p:ph idx="1"/>
          </p:nvPr>
        </p:nvSpPr>
        <p:spPr>
          <a:xfrm>
            <a:off x="611560" y="1700809"/>
            <a:ext cx="7992888" cy="4392488"/>
          </a:xfrm>
        </p:spPr>
        <p:txBody>
          <a:bodyPr/>
          <a:lstStyle/>
          <a:p>
            <a:r>
              <a:rPr lang="en-US" dirty="0" smtClean="0">
                <a:latin typeface="Cambria" pitchFamily="18" charset="0"/>
              </a:rPr>
              <a:t>Expressing opinions (</a:t>
            </a:r>
            <a:r>
              <a:rPr lang="ru-RU" dirty="0" smtClean="0">
                <a:latin typeface="Cambria" pitchFamily="18" charset="0"/>
              </a:rPr>
              <a:t>о Вашем мнении),</a:t>
            </a:r>
          </a:p>
          <a:p>
            <a:r>
              <a:rPr lang="en-US" dirty="0" smtClean="0">
                <a:latin typeface="Cambria" pitchFamily="18" charset="0"/>
              </a:rPr>
              <a:t>Advantages/Disadvantages (</a:t>
            </a:r>
            <a:r>
              <a:rPr lang="ru-RU" dirty="0" smtClean="0">
                <a:latin typeface="Cambria" pitchFamily="18" charset="0"/>
              </a:rPr>
              <a:t>достоинства и недостатки),</a:t>
            </a:r>
          </a:p>
          <a:p>
            <a:r>
              <a:rPr lang="en-US" dirty="0" smtClean="0">
                <a:latin typeface="Cambria" pitchFamily="18" charset="0"/>
              </a:rPr>
              <a:t>Providing Solutions (</a:t>
            </a:r>
            <a:r>
              <a:rPr lang="ru-RU" dirty="0" smtClean="0">
                <a:latin typeface="Cambria" pitchFamily="18" charset="0"/>
              </a:rPr>
              <a:t>решение каких-либо проблем),</a:t>
            </a:r>
          </a:p>
          <a:p>
            <a:r>
              <a:rPr lang="en-US" dirty="0" smtClean="0">
                <a:latin typeface="Cambria" pitchFamily="18" charset="0"/>
              </a:rPr>
              <a:t>Discursive Essay (</a:t>
            </a:r>
            <a:r>
              <a:rPr lang="ru-RU" dirty="0" smtClean="0">
                <a:latin typeface="Cambria" pitchFamily="18" charset="0"/>
              </a:rPr>
              <a:t>где Вас просят рассмотреть определенную тему с разных точек зрения).</a:t>
            </a:r>
          </a:p>
          <a:p>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50106"/>
          </a:xfrm>
        </p:spPr>
        <p:txBody>
          <a:bodyPr>
            <a:normAutofit fontScale="90000"/>
          </a:bodyPr>
          <a:lstStyle/>
          <a:p>
            <a:r>
              <a:rPr lang="en-GB" sz="2400" b="1" dirty="0" smtClean="0">
                <a:solidFill>
                  <a:prstClr val="black"/>
                </a:solidFill>
                <a:latin typeface="Cambria" panose="02040503050406030204" pitchFamily="18" charset="0"/>
              </a:rPr>
              <a:t/>
            </a:r>
            <a:br>
              <a:rPr lang="en-GB" sz="2400" b="1" dirty="0" smtClean="0">
                <a:solidFill>
                  <a:prstClr val="black"/>
                </a:solidFill>
                <a:latin typeface="Cambria" panose="02040503050406030204" pitchFamily="18" charset="0"/>
              </a:rPr>
            </a:br>
            <a:r>
              <a:rPr lang="en-GB" sz="2400" b="1" dirty="0">
                <a:solidFill>
                  <a:prstClr val="black"/>
                </a:solidFill>
                <a:latin typeface="Cambria" panose="02040503050406030204" pitchFamily="18" charset="0"/>
              </a:rPr>
              <a:t/>
            </a:r>
            <a:br>
              <a:rPr lang="en-GB" sz="2400" b="1" dirty="0">
                <a:solidFill>
                  <a:prstClr val="black"/>
                </a:solidFill>
                <a:latin typeface="Cambria" panose="02040503050406030204" pitchFamily="18" charset="0"/>
              </a:rPr>
            </a:br>
            <a:r>
              <a:rPr lang="en-GB" sz="2400" b="1" dirty="0" smtClean="0">
                <a:solidFill>
                  <a:prstClr val="black"/>
                </a:solidFill>
                <a:latin typeface="Cambria" panose="02040503050406030204" pitchFamily="18" charset="0"/>
              </a:rPr>
              <a:t>OPPONENTS </a:t>
            </a:r>
            <a:r>
              <a:rPr lang="en-GB" sz="2400" b="1" dirty="0">
                <a:solidFill>
                  <a:prstClr val="black"/>
                </a:solidFill>
                <a:latin typeface="Cambria" panose="02040503050406030204" pitchFamily="18" charset="0"/>
              </a:rPr>
              <a:t>OPINION WITH 1 ARGUMENT  </a:t>
            </a:r>
            <a:br>
              <a:rPr lang="en-GB" sz="2400" b="1" dirty="0">
                <a:solidFill>
                  <a:prstClr val="black"/>
                </a:solidFill>
                <a:latin typeface="Cambria" panose="02040503050406030204" pitchFamily="18" charset="0"/>
              </a:rPr>
            </a:br>
            <a:r>
              <a:rPr lang="en-GB" sz="2400" b="1" dirty="0">
                <a:solidFill>
                  <a:prstClr val="black"/>
                </a:solidFill>
                <a:latin typeface="Cambria" panose="02040503050406030204" pitchFamily="18" charset="0"/>
              </a:rPr>
              <a:t> MY DISAGREEMENT WITH IT</a:t>
            </a:r>
            <a:r>
              <a:rPr lang="ru-RU" sz="2400" b="1" dirty="0">
                <a:solidFill>
                  <a:prstClr val="black"/>
                </a:solidFill>
                <a:latin typeface="Cambria" panose="02040503050406030204" pitchFamily="18" charset="0"/>
              </a:rPr>
              <a:t/>
            </a:r>
            <a:br>
              <a:rPr lang="ru-RU" sz="2400" b="1" dirty="0">
                <a:solidFill>
                  <a:prstClr val="black"/>
                </a:solidFill>
                <a:latin typeface="Cambria" panose="02040503050406030204" pitchFamily="18" charset="0"/>
              </a:rPr>
            </a:br>
            <a:endParaRPr lang="ru-RU" dirty="0"/>
          </a:p>
        </p:txBody>
      </p:sp>
      <p:sp>
        <p:nvSpPr>
          <p:cNvPr id="3" name="Объект 2"/>
          <p:cNvSpPr>
            <a:spLocks noGrp="1"/>
          </p:cNvSpPr>
          <p:nvPr>
            <p:ph idx="1"/>
          </p:nvPr>
        </p:nvSpPr>
        <p:spPr>
          <a:xfrm>
            <a:off x="827584" y="1600200"/>
            <a:ext cx="7488832" cy="3989040"/>
          </a:xfrm>
        </p:spPr>
        <p:txBody>
          <a:bodyPr/>
          <a:lstStyle/>
          <a:p>
            <a:pPr marL="0" indent="0">
              <a:buNone/>
            </a:pPr>
            <a:r>
              <a:rPr lang="en-GB" dirty="0">
                <a:latin typeface="Cambria" panose="02040503050406030204" pitchFamily="18" charset="0"/>
              </a:rPr>
              <a:t>Personally, I strongly object to this </a:t>
            </a:r>
            <a:r>
              <a:rPr lang="en-GB" dirty="0" smtClean="0">
                <a:latin typeface="Cambria" panose="02040503050406030204" pitchFamily="18" charset="0"/>
              </a:rPr>
              <a:t>statement, because they are mostly talking about adults’ games and nowadays there is a strict rule of games’ age limits. </a:t>
            </a:r>
            <a:endParaRPr lang="ru-RU" dirty="0">
              <a:latin typeface="Cambria" panose="02040503050406030204" pitchFamily="18" charset="0"/>
            </a:endParaRPr>
          </a:p>
          <a:p>
            <a:endParaRPr lang="ru-RU" dirty="0"/>
          </a:p>
        </p:txBody>
      </p:sp>
    </p:spTree>
    <p:extLst>
      <p:ext uri="{BB962C8B-B14F-4D97-AF65-F5344CB8AC3E}">
        <p14:creationId xmlns="" xmlns:p14="http://schemas.microsoft.com/office/powerpoint/2010/main" val="22650649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GB" sz="3200" b="1" dirty="0" smtClean="0">
                <a:latin typeface="Cambria" panose="02040503050406030204" pitchFamily="18" charset="0"/>
              </a:rPr>
              <a:t>CONCLUSION</a:t>
            </a:r>
            <a:endParaRPr lang="ru-RU" sz="3200" b="1" dirty="0">
              <a:latin typeface="Cambria" panose="02040503050406030204" pitchFamily="18" charset="0"/>
            </a:endParaRPr>
          </a:p>
        </p:txBody>
      </p:sp>
      <p:sp>
        <p:nvSpPr>
          <p:cNvPr id="3" name="Объект 2"/>
          <p:cNvSpPr>
            <a:spLocks noGrp="1"/>
          </p:cNvSpPr>
          <p:nvPr>
            <p:ph idx="1"/>
          </p:nvPr>
        </p:nvSpPr>
        <p:spPr/>
        <p:txBody>
          <a:bodyPr/>
          <a:lstStyle/>
          <a:p>
            <a:r>
              <a:rPr lang="en-GB" dirty="0" smtClean="0"/>
              <a:t>To sum up,</a:t>
            </a:r>
          </a:p>
          <a:p>
            <a:r>
              <a:rPr lang="en-GB" dirty="0" smtClean="0"/>
              <a:t>To summarize,</a:t>
            </a:r>
          </a:p>
          <a:p>
            <a:r>
              <a:rPr lang="en-GB" dirty="0" smtClean="0"/>
              <a:t>In conclusion, I would like to emphasize that tastes differ…</a:t>
            </a:r>
          </a:p>
          <a:p>
            <a:r>
              <a:rPr lang="en-GB" dirty="0" smtClean="0"/>
              <a:t>So it is up to you to decide whether it is good or bad.</a:t>
            </a:r>
            <a:endParaRPr lang="ru-RU" dirty="0"/>
          </a:p>
        </p:txBody>
      </p:sp>
    </p:spTree>
    <p:extLst>
      <p:ext uri="{BB962C8B-B14F-4D97-AF65-F5344CB8AC3E}">
        <p14:creationId xmlns="" xmlns:p14="http://schemas.microsoft.com/office/powerpoint/2010/main" val="2159588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GB" sz="2800" b="1" dirty="0" smtClean="0">
                <a:latin typeface="Cambria" panose="02040503050406030204" pitchFamily="18" charset="0"/>
              </a:rPr>
              <a:t>CONCLUSION</a:t>
            </a:r>
            <a:endParaRPr lang="ru-RU" sz="2800" b="1" dirty="0">
              <a:latin typeface="Cambria" panose="02040503050406030204" pitchFamily="18" charset="0"/>
            </a:endParaRPr>
          </a:p>
        </p:txBody>
      </p:sp>
      <p:sp>
        <p:nvSpPr>
          <p:cNvPr id="3" name="Объект 2"/>
          <p:cNvSpPr>
            <a:spLocks noGrp="1"/>
          </p:cNvSpPr>
          <p:nvPr>
            <p:ph idx="1"/>
          </p:nvPr>
        </p:nvSpPr>
        <p:spPr/>
        <p:txBody>
          <a:bodyPr/>
          <a:lstStyle/>
          <a:p>
            <a:r>
              <a:rPr lang="en-US" dirty="0" smtClean="0"/>
              <a:t>To sum up, it is </a:t>
            </a:r>
            <a:r>
              <a:rPr lang="en-US" dirty="0"/>
              <a:t>up to you to decide whether </a:t>
            </a:r>
            <a:r>
              <a:rPr lang="en-US" dirty="0" smtClean="0"/>
              <a:t>computer </a:t>
            </a:r>
            <a:r>
              <a:rPr lang="en-US" dirty="0"/>
              <a:t>games are </a:t>
            </a:r>
            <a:r>
              <a:rPr lang="en-US" dirty="0" smtClean="0"/>
              <a:t> </a:t>
            </a:r>
            <a:r>
              <a:rPr lang="en-US" dirty="0"/>
              <a:t>good or </a:t>
            </a:r>
            <a:r>
              <a:rPr lang="en-US" dirty="0" smtClean="0"/>
              <a:t>bad. All we should do is to control the playing,  and the time must be strictly limited. The thing is to find the right balance in using them.</a:t>
            </a:r>
            <a:endParaRPr lang="en-US" dirty="0"/>
          </a:p>
          <a:p>
            <a:endParaRPr lang="ru-RU" dirty="0"/>
          </a:p>
        </p:txBody>
      </p:sp>
    </p:spTree>
    <p:extLst>
      <p:ext uri="{BB962C8B-B14F-4D97-AF65-F5344CB8AC3E}">
        <p14:creationId xmlns="" xmlns:p14="http://schemas.microsoft.com/office/powerpoint/2010/main" val="34887267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755576" y="274638"/>
            <a:ext cx="7704856" cy="5602634"/>
          </a:xfrm>
        </p:spPr>
        <p:txBody>
          <a:bodyPr>
            <a:normAutofit lnSpcReduction="10000"/>
          </a:bodyPr>
          <a:lstStyle/>
          <a:p>
            <a:pPr marL="0" indent="0">
              <a:buNone/>
            </a:pPr>
            <a:r>
              <a:rPr lang="en-US" sz="1800" dirty="0" smtClean="0">
                <a:latin typeface="Cambria" panose="02040503050406030204" pitchFamily="18" charset="0"/>
              </a:rPr>
              <a:t>         One </a:t>
            </a:r>
            <a:r>
              <a:rPr lang="en-US" sz="1800" dirty="0">
                <a:latin typeface="Cambria" panose="02040503050406030204" pitchFamily="18" charset="0"/>
              </a:rPr>
              <a:t>issue that has caused lots of controversy over the last years is computer and video games. Whether it is true or false , it is the question of constant debates</a:t>
            </a:r>
            <a:r>
              <a:rPr lang="en-US" sz="1800" dirty="0" smtClean="0">
                <a:latin typeface="Cambria" panose="02040503050406030204" pitchFamily="18" charset="0"/>
              </a:rPr>
              <a:t>. (30)</a:t>
            </a:r>
          </a:p>
          <a:p>
            <a:pPr marL="0" indent="0">
              <a:buNone/>
            </a:pPr>
            <a:r>
              <a:rPr lang="en-US" sz="1800" b="1" dirty="0">
                <a:solidFill>
                  <a:srgbClr val="FF0000"/>
                </a:solidFill>
                <a:latin typeface="Cambria" panose="02040503050406030204" pitchFamily="18" charset="0"/>
              </a:rPr>
              <a:t>         Personally I am for computer games. </a:t>
            </a:r>
            <a:r>
              <a:rPr lang="en-US" sz="1800" b="1" dirty="0">
                <a:solidFill>
                  <a:srgbClr val="008000"/>
                </a:solidFill>
                <a:latin typeface="Cambria" panose="02040503050406030204" pitchFamily="18" charset="0"/>
              </a:rPr>
              <a:t>To start with</a:t>
            </a:r>
            <a:r>
              <a:rPr lang="en-US" sz="1800" dirty="0">
                <a:solidFill>
                  <a:srgbClr val="008000"/>
                </a:solidFill>
                <a:latin typeface="Cambria" panose="02040503050406030204" pitchFamily="18" charset="0"/>
              </a:rPr>
              <a:t>, </a:t>
            </a:r>
            <a:r>
              <a:rPr lang="en-US" sz="1800" dirty="0" smtClean="0">
                <a:latin typeface="Cambria" panose="02040503050406030204" pitchFamily="18" charset="0"/>
              </a:rPr>
              <a:t>computer </a:t>
            </a:r>
            <a:r>
              <a:rPr lang="en-US" sz="1800" dirty="0">
                <a:latin typeface="Cambria" panose="02040503050406030204" pitchFamily="18" charset="0"/>
              </a:rPr>
              <a:t>and video games have educational effect for example, they help children develop math, reading skills and spelling through play.  And </a:t>
            </a:r>
            <a:r>
              <a:rPr lang="en-US" sz="1800" dirty="0" smtClean="0">
                <a:latin typeface="Cambria" panose="02040503050406030204" pitchFamily="18" charset="0"/>
              </a:rPr>
              <a:t>children </a:t>
            </a:r>
            <a:r>
              <a:rPr lang="en-US" sz="1800" dirty="0">
                <a:latin typeface="Cambria" panose="02040503050406030204" pitchFamily="18" charset="0"/>
              </a:rPr>
              <a:t>don’t realize they are learning</a:t>
            </a:r>
            <a:r>
              <a:rPr lang="en-US" sz="1800" dirty="0" smtClean="0">
                <a:latin typeface="Cambria" panose="02040503050406030204" pitchFamily="18" charset="0"/>
              </a:rPr>
              <a:t>.  </a:t>
            </a:r>
            <a:r>
              <a:rPr lang="en-US" sz="1800" b="1" dirty="0" smtClean="0">
                <a:solidFill>
                  <a:srgbClr val="008000"/>
                </a:solidFill>
                <a:latin typeface="Cambria" panose="02040503050406030204" pitchFamily="18" charset="0"/>
              </a:rPr>
              <a:t>Moreover</a:t>
            </a:r>
            <a:r>
              <a:rPr lang="en-US" sz="1800" b="1" dirty="0">
                <a:solidFill>
                  <a:srgbClr val="008000"/>
                </a:solidFill>
                <a:latin typeface="Cambria" panose="02040503050406030204" pitchFamily="18" charset="0"/>
              </a:rPr>
              <a:t>, </a:t>
            </a:r>
            <a:r>
              <a:rPr lang="en-US" sz="1800" dirty="0" smtClean="0">
                <a:latin typeface="Cambria" panose="02040503050406030204" pitchFamily="18" charset="0"/>
              </a:rPr>
              <a:t>computer </a:t>
            </a:r>
            <a:r>
              <a:rPr lang="en-US" sz="1800" dirty="0">
                <a:latin typeface="Cambria" panose="02040503050406030204" pitchFamily="18" charset="0"/>
              </a:rPr>
              <a:t>games promote the development of strategic thinking and planning skills. That can help </a:t>
            </a:r>
            <a:r>
              <a:rPr lang="en-US" sz="1800" dirty="0" smtClean="0">
                <a:latin typeface="Cambria" panose="02040503050406030204" pitchFamily="18" charset="0"/>
              </a:rPr>
              <a:t>teenagers </a:t>
            </a:r>
            <a:r>
              <a:rPr lang="en-US" sz="1800" dirty="0">
                <a:latin typeface="Cambria" panose="02040503050406030204" pitchFamily="18" charset="0"/>
              </a:rPr>
              <a:t>at school at math and science subjects. </a:t>
            </a:r>
            <a:r>
              <a:rPr lang="en-US" sz="1800" b="1" dirty="0">
                <a:solidFill>
                  <a:srgbClr val="008000"/>
                </a:solidFill>
                <a:latin typeface="Cambria" panose="02040503050406030204" pitchFamily="18" charset="0"/>
              </a:rPr>
              <a:t>Finally, </a:t>
            </a:r>
            <a:r>
              <a:rPr lang="en-US" sz="1800" dirty="0" smtClean="0">
                <a:latin typeface="Cambria" panose="02040503050406030204" pitchFamily="18" charset="0"/>
              </a:rPr>
              <a:t>some </a:t>
            </a:r>
            <a:r>
              <a:rPr lang="en-US" sz="1800" dirty="0">
                <a:latin typeface="Cambria" panose="02040503050406030204" pitchFamily="18" charset="0"/>
              </a:rPr>
              <a:t>games require a great deal of patience that is very helpful for pupils to sit at the lesson for 45 minutes and do homework at home</a:t>
            </a:r>
            <a:r>
              <a:rPr lang="en-US" sz="1800" dirty="0" smtClean="0">
                <a:latin typeface="Cambria" panose="02040503050406030204" pitchFamily="18" charset="0"/>
              </a:rPr>
              <a:t>. (87)</a:t>
            </a:r>
            <a:endParaRPr lang="en-US" sz="1800" dirty="0">
              <a:latin typeface="Cambria" panose="02040503050406030204" pitchFamily="18" charset="0"/>
            </a:endParaRPr>
          </a:p>
          <a:p>
            <a:pPr marL="0" indent="0">
              <a:buNone/>
            </a:pPr>
            <a:r>
              <a:rPr lang="en-US" sz="1800" dirty="0">
                <a:latin typeface="Cambria" panose="02040503050406030204" pitchFamily="18" charset="0"/>
              </a:rPr>
              <a:t>      </a:t>
            </a:r>
            <a:r>
              <a:rPr lang="en-US" sz="1800" b="1" dirty="0">
                <a:solidFill>
                  <a:srgbClr val="008000"/>
                </a:solidFill>
                <a:latin typeface="Cambria" panose="02040503050406030204" pitchFamily="18" charset="0"/>
              </a:rPr>
              <a:t>However, </a:t>
            </a:r>
            <a:r>
              <a:rPr lang="en-US" sz="1800" dirty="0">
                <a:latin typeface="Cambria" panose="02040503050406030204" pitchFamily="18" charset="0"/>
              </a:rPr>
              <a:t>many people are against this point of view. They think </a:t>
            </a:r>
            <a:r>
              <a:rPr lang="en-US" sz="1800" dirty="0" smtClean="0">
                <a:latin typeface="Cambria" panose="02040503050406030204" pitchFamily="18" charset="0"/>
              </a:rPr>
              <a:t>computer </a:t>
            </a:r>
            <a:r>
              <a:rPr lang="en-US" sz="1800" dirty="0">
                <a:latin typeface="Cambria" panose="02040503050406030204" pitchFamily="18" charset="0"/>
              </a:rPr>
              <a:t>games  depict violence, sexual themes, consumption of drugs, alcohol or tobacco, and bad language. </a:t>
            </a:r>
            <a:r>
              <a:rPr lang="en-US" sz="1800" b="1" dirty="0">
                <a:solidFill>
                  <a:srgbClr val="FF0000"/>
                </a:solidFill>
                <a:latin typeface="Cambria" panose="02040503050406030204" pitchFamily="18" charset="0"/>
              </a:rPr>
              <a:t>Personally, I strongly object to this statement,</a:t>
            </a:r>
            <a:r>
              <a:rPr lang="en-US" sz="1800" dirty="0">
                <a:latin typeface="Cambria" panose="02040503050406030204" pitchFamily="18" charset="0"/>
              </a:rPr>
              <a:t> because they are mostly talking about adults’ games and nowadays there is a strict rule of games’ age limits. </a:t>
            </a:r>
            <a:r>
              <a:rPr lang="en-US" sz="1800" dirty="0" smtClean="0">
                <a:latin typeface="Cambria" panose="02040503050406030204" pitchFamily="18" charset="0"/>
              </a:rPr>
              <a:t>(52)</a:t>
            </a:r>
            <a:endParaRPr lang="en-US" sz="1800" dirty="0">
              <a:latin typeface="Cambria" panose="02040503050406030204" pitchFamily="18" charset="0"/>
            </a:endParaRPr>
          </a:p>
          <a:p>
            <a:pPr marL="0" indent="0">
              <a:buNone/>
            </a:pPr>
            <a:r>
              <a:rPr lang="en-US" sz="1800" b="1" dirty="0">
                <a:solidFill>
                  <a:srgbClr val="008000"/>
                </a:solidFill>
                <a:latin typeface="Cambria" panose="02040503050406030204" pitchFamily="18" charset="0"/>
              </a:rPr>
              <a:t>     To sum up, </a:t>
            </a:r>
            <a:r>
              <a:rPr lang="en-US" sz="1800" dirty="0">
                <a:latin typeface="Cambria" panose="02040503050406030204" pitchFamily="18" charset="0"/>
              </a:rPr>
              <a:t>it is up to you to decide whether </a:t>
            </a:r>
            <a:r>
              <a:rPr lang="en-US" sz="1800" dirty="0" smtClean="0">
                <a:latin typeface="Cambria" panose="02040503050406030204" pitchFamily="18" charset="0"/>
              </a:rPr>
              <a:t>playing computer </a:t>
            </a:r>
            <a:r>
              <a:rPr lang="en-US" sz="1800" dirty="0">
                <a:latin typeface="Cambria" panose="02040503050406030204" pitchFamily="18" charset="0"/>
              </a:rPr>
              <a:t>games </a:t>
            </a:r>
            <a:r>
              <a:rPr lang="en-US" sz="1800" dirty="0" smtClean="0">
                <a:latin typeface="Cambria" panose="02040503050406030204" pitchFamily="18" charset="0"/>
              </a:rPr>
              <a:t>is </a:t>
            </a:r>
            <a:r>
              <a:rPr lang="en-US" sz="1800" dirty="0">
                <a:latin typeface="Cambria" panose="02040503050406030204" pitchFamily="18" charset="0"/>
              </a:rPr>
              <a:t>good or bad. All we should do is to control the playing,  and the time must be strictly limited. The </a:t>
            </a:r>
            <a:r>
              <a:rPr lang="en-US" sz="1800" dirty="0" smtClean="0">
                <a:latin typeface="Cambria" panose="02040503050406030204" pitchFamily="18" charset="0"/>
              </a:rPr>
              <a:t>most important thing </a:t>
            </a:r>
            <a:r>
              <a:rPr lang="en-US" sz="1800" dirty="0">
                <a:latin typeface="Cambria" panose="02040503050406030204" pitchFamily="18" charset="0"/>
              </a:rPr>
              <a:t>is to find the right balance in using </a:t>
            </a:r>
            <a:r>
              <a:rPr lang="en-US" sz="1800" dirty="0" smtClean="0">
                <a:latin typeface="Cambria" panose="02040503050406030204" pitchFamily="18" charset="0"/>
              </a:rPr>
              <a:t>them. (47)</a:t>
            </a:r>
          </a:p>
          <a:p>
            <a:pPr marL="0" indent="0">
              <a:buNone/>
            </a:pPr>
            <a:r>
              <a:rPr lang="en-US" sz="1800" dirty="0" smtClean="0">
                <a:latin typeface="Cambria" panose="02040503050406030204" pitchFamily="18" charset="0"/>
              </a:rPr>
              <a:t>(216 words)</a:t>
            </a:r>
            <a:endParaRPr lang="en-US" sz="1800" dirty="0">
              <a:latin typeface="Cambria" panose="02040503050406030204" pitchFamily="18" charset="0"/>
            </a:endParaRPr>
          </a:p>
          <a:p>
            <a:endParaRPr lang="ru-RU" dirty="0"/>
          </a:p>
        </p:txBody>
      </p:sp>
    </p:spTree>
    <p:extLst>
      <p:ext uri="{BB962C8B-B14F-4D97-AF65-F5344CB8AC3E}">
        <p14:creationId xmlns="" xmlns:p14="http://schemas.microsoft.com/office/powerpoint/2010/main" val="6507861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idx="1"/>
          </p:nvPr>
        </p:nvSpPr>
        <p:spPr>
          <a:xfrm>
            <a:off x="323528" y="188640"/>
            <a:ext cx="8301608" cy="6192688"/>
          </a:xfrm>
        </p:spPr>
        <p:txBody>
          <a:bodyPr>
            <a:normAutofit fontScale="92500"/>
          </a:bodyPr>
          <a:lstStyle/>
          <a:p>
            <a:pPr>
              <a:buNone/>
            </a:pPr>
            <a:r>
              <a:rPr lang="en-US" sz="2000" dirty="0" smtClean="0">
                <a:latin typeface="Cambria" panose="02040503050406030204" pitchFamily="18" charset="0"/>
              </a:rPr>
              <a:t>          One issue that has caused lots of controversy over the last years is computer and video games. Whether it is true or false , it is the question of constant debates. (30)</a:t>
            </a:r>
          </a:p>
          <a:p>
            <a:pPr>
              <a:buNone/>
            </a:pPr>
            <a:r>
              <a:rPr lang="en-US" sz="2000" dirty="0" smtClean="0">
                <a:latin typeface="Cambria" panose="02040503050406030204" pitchFamily="18" charset="0"/>
              </a:rPr>
              <a:t>             </a:t>
            </a:r>
            <a:r>
              <a:rPr lang="en-US" sz="2000" b="1" dirty="0" smtClean="0">
                <a:solidFill>
                  <a:srgbClr val="FF0000"/>
                </a:solidFill>
                <a:latin typeface="Cambria" panose="02040503050406030204" pitchFamily="18" charset="0"/>
              </a:rPr>
              <a:t>Personally, I think </a:t>
            </a:r>
            <a:r>
              <a:rPr lang="en-US" sz="2000" dirty="0" smtClean="0">
                <a:latin typeface="Cambria" panose="02040503050406030204" pitchFamily="18" charset="0"/>
              </a:rPr>
              <a:t>computer games are bad for children. </a:t>
            </a:r>
            <a:r>
              <a:rPr lang="en-US" sz="2000" b="1" dirty="0" smtClean="0">
                <a:solidFill>
                  <a:srgbClr val="008000"/>
                </a:solidFill>
                <a:latin typeface="Cambria" panose="02040503050406030204" pitchFamily="18" charset="0"/>
              </a:rPr>
              <a:t>To start with, </a:t>
            </a:r>
            <a:r>
              <a:rPr lang="en-GB" sz="2000" dirty="0" smtClean="0">
                <a:latin typeface="Cambria" pitchFamily="18" charset="0"/>
              </a:rPr>
              <a:t>computer games encourage violent behaviour, blur the difference between right and wrong and cause addiction. There are lots of examples when teenagers  confuse virtual world with real life and start killing people. </a:t>
            </a:r>
            <a:r>
              <a:rPr lang="en-GB" sz="2000" b="1" dirty="0" smtClean="0">
                <a:solidFill>
                  <a:srgbClr val="008000"/>
                </a:solidFill>
                <a:latin typeface="Cambria" pitchFamily="18" charset="0"/>
              </a:rPr>
              <a:t>Moreover, </a:t>
            </a:r>
            <a:r>
              <a:rPr lang="en-GB" sz="2000" dirty="0" smtClean="0">
                <a:latin typeface="Cambria" pitchFamily="18" charset="0"/>
              </a:rPr>
              <a:t>computer games make children unsociable and passive and the level of obesity among such children is rising. </a:t>
            </a:r>
            <a:r>
              <a:rPr lang="en-GB" sz="2000" b="1" dirty="0" smtClean="0">
                <a:solidFill>
                  <a:srgbClr val="008000"/>
                </a:solidFill>
                <a:latin typeface="Cambria" pitchFamily="18" charset="0"/>
              </a:rPr>
              <a:t>Yet, </a:t>
            </a:r>
            <a:r>
              <a:rPr lang="en-GB" sz="2000" dirty="0" smtClean="0">
                <a:latin typeface="Cambria" pitchFamily="18" charset="0"/>
              </a:rPr>
              <a:t>games can cause blood pressure, heart disease, and negative influence on children’s psyche. (76)</a:t>
            </a:r>
          </a:p>
          <a:p>
            <a:pPr>
              <a:buNone/>
            </a:pPr>
            <a:r>
              <a:rPr lang="en-GB" sz="2000" dirty="0" smtClean="0">
                <a:latin typeface="Cambria" pitchFamily="18" charset="0"/>
              </a:rPr>
              <a:t>             </a:t>
            </a:r>
            <a:r>
              <a:rPr lang="en-GB" sz="2000" b="1" dirty="0" smtClean="0">
                <a:solidFill>
                  <a:srgbClr val="008000"/>
                </a:solidFill>
                <a:latin typeface="Cambria" pitchFamily="18" charset="0"/>
              </a:rPr>
              <a:t>On the other hand, </a:t>
            </a:r>
            <a:r>
              <a:rPr lang="en-GB" sz="2000" dirty="0" smtClean="0">
                <a:latin typeface="Cambria" pitchFamily="18" charset="0"/>
              </a:rPr>
              <a:t>some people say that computer games are helpful for children. They  say </a:t>
            </a:r>
            <a:r>
              <a:rPr lang="en-US" sz="2000" dirty="0" smtClean="0">
                <a:latin typeface="Cambria" panose="02040503050406030204" pitchFamily="18" charset="0"/>
              </a:rPr>
              <a:t>computer and video games have educational effect for example, they help children develop math, reading skills and spelling through play.  </a:t>
            </a:r>
            <a:r>
              <a:rPr lang="en-US" sz="2000" b="1" dirty="0" smtClean="0">
                <a:solidFill>
                  <a:srgbClr val="FF0000"/>
                </a:solidFill>
                <a:latin typeface="Cambria" panose="02040503050406030204" pitchFamily="18" charset="0"/>
              </a:rPr>
              <a:t>I totally disagree with them </a:t>
            </a:r>
            <a:r>
              <a:rPr lang="en-US" sz="2000" dirty="0" smtClean="0">
                <a:latin typeface="Cambria" panose="02040503050406030204" pitchFamily="18" charset="0"/>
              </a:rPr>
              <a:t>because teenagers would rather prefer playing entertaining games than educational ones. (52)</a:t>
            </a:r>
          </a:p>
          <a:p>
            <a:pPr>
              <a:buNone/>
            </a:pPr>
            <a:r>
              <a:rPr lang="en-US" sz="2000" b="1" dirty="0" smtClean="0">
                <a:solidFill>
                  <a:srgbClr val="008000"/>
                </a:solidFill>
                <a:latin typeface="Cambria" panose="02040503050406030204" pitchFamily="18" charset="0"/>
              </a:rPr>
              <a:t>                To sum up, </a:t>
            </a:r>
            <a:r>
              <a:rPr lang="en-US" sz="2000" dirty="0" smtClean="0">
                <a:latin typeface="Cambria" panose="02040503050406030204" pitchFamily="18" charset="0"/>
              </a:rPr>
              <a:t>it is up to you to decide whether playing computer games is good or bad. All we should do is to control the playing,  and the time must be strictly limited. The most important thing is to find the right balance in using them. (47)</a:t>
            </a:r>
          </a:p>
          <a:p>
            <a:pPr>
              <a:buNone/>
            </a:pPr>
            <a:r>
              <a:rPr lang="en-US" sz="2000" smtClean="0">
                <a:latin typeface="Cambria" panose="02040503050406030204" pitchFamily="18" charset="0"/>
              </a:rPr>
              <a:t>        205 </a:t>
            </a:r>
            <a:r>
              <a:rPr lang="en-US" sz="2000" dirty="0" smtClean="0">
                <a:latin typeface="Cambria" panose="02040503050406030204" pitchFamily="18" charset="0"/>
              </a:rPr>
              <a:t>words</a:t>
            </a:r>
          </a:p>
          <a:p>
            <a:pPr>
              <a:buNone/>
            </a:pPr>
            <a:endParaRPr lang="en-US" sz="2000" dirty="0" smtClean="0">
              <a:latin typeface="Cambria" panose="02040503050406030204" pitchFamily="18" charset="0"/>
            </a:endParaRPr>
          </a:p>
          <a:p>
            <a:pPr>
              <a:buNone/>
            </a:pPr>
            <a:endParaRPr lang="en-GB" sz="2000" dirty="0" smtClean="0">
              <a:latin typeface="Cambria" pitchFamily="18" charset="0"/>
            </a:endParaRPr>
          </a:p>
          <a:p>
            <a:pPr>
              <a:buNone/>
            </a:pPr>
            <a:endParaRPr lang="en-GB" sz="2400" dirty="0" smtClean="0">
              <a:latin typeface="Cambria" pitchFamily="18" charset="0"/>
            </a:endParaRPr>
          </a:p>
          <a:p>
            <a:pPr>
              <a:buNone/>
            </a:pPr>
            <a:endParaRPr lang="en-GB" sz="2400" dirty="0" smtClean="0">
              <a:latin typeface="Cambria" pitchFamily="18" charset="0"/>
            </a:endParaRPr>
          </a:p>
          <a:p>
            <a:pPr>
              <a:buNone/>
            </a:pPr>
            <a:endParaRPr lang="ru-RU"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FullSizeRender (10).jpg"/>
          <p:cNvPicPr>
            <a:picLocks noGrp="1" noChangeAspect="1"/>
          </p:cNvPicPr>
          <p:nvPr>
            <p:ph idx="1"/>
          </p:nvPr>
        </p:nvPicPr>
        <p:blipFill>
          <a:blip r:embed="rId2" cstate="print"/>
          <a:stretch>
            <a:fillRect/>
          </a:stretch>
        </p:blipFill>
        <p:spPr>
          <a:xfrm>
            <a:off x="899592" y="188640"/>
            <a:ext cx="6932413" cy="6296464"/>
          </a:xfr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4000" b="1" dirty="0" err="1" smtClean="0">
                <a:latin typeface="Cambria" pitchFamily="18" charset="0"/>
              </a:rPr>
              <a:t>Advantages</a:t>
            </a:r>
            <a:r>
              <a:rPr lang="ru-RU" sz="4000" b="1" dirty="0" smtClean="0">
                <a:latin typeface="Cambria" pitchFamily="18" charset="0"/>
              </a:rPr>
              <a:t>/</a:t>
            </a:r>
            <a:r>
              <a:rPr lang="ru-RU" sz="4000" b="1" dirty="0" err="1" smtClean="0">
                <a:latin typeface="Cambria" pitchFamily="18" charset="0"/>
              </a:rPr>
              <a:t>Disadvantages</a:t>
            </a:r>
            <a:endParaRPr lang="ru-RU" sz="4000" dirty="0">
              <a:latin typeface="Cambria" pitchFamily="18" charset="0"/>
            </a:endParaRPr>
          </a:p>
        </p:txBody>
      </p:sp>
      <p:sp>
        <p:nvSpPr>
          <p:cNvPr id="3" name="Содержимое 2"/>
          <p:cNvSpPr>
            <a:spLocks noGrp="1"/>
          </p:cNvSpPr>
          <p:nvPr>
            <p:ph idx="1"/>
          </p:nvPr>
        </p:nvSpPr>
        <p:spPr/>
        <p:txBody>
          <a:bodyPr>
            <a:normAutofit fontScale="77500" lnSpcReduction="20000"/>
          </a:bodyPr>
          <a:lstStyle/>
          <a:p>
            <a:pPr>
              <a:buNone/>
            </a:pPr>
            <a:r>
              <a:rPr lang="en-US" b="1" dirty="0" smtClean="0"/>
              <a:t>      </a:t>
            </a:r>
            <a:r>
              <a:rPr lang="ru-RU" dirty="0" smtClean="0">
                <a:latin typeface="Cambria" pitchFamily="18" charset="0"/>
              </a:rPr>
              <a:t>Данное сочинение должно быть более нейтральным, т.е. конкретно Ваше мнение здесь обычно не спрашивают. Вас попросят проанализировать достоинства и недостатки чего-нибудь (например, проживания в большом городе). Во вступлении Вам опять следует также обозначить тему другими словами (Помните, что если Вы используете те же слова, что и в задании, Вам их засчитывать не будут). Второй абзац можно посвятить преимуществам, а третий — недостаткам. В заключении Вы должны сделать вывод — выразите свое мнение, но без </a:t>
            </a:r>
            <a:r>
              <a:rPr lang="ru-RU" dirty="0" err="1" smtClean="0">
                <a:latin typeface="Cambria" pitchFamily="18" charset="0"/>
              </a:rPr>
              <a:t>strong</a:t>
            </a:r>
            <a:r>
              <a:rPr lang="ru-RU" dirty="0" smtClean="0">
                <a:latin typeface="Cambria" pitchFamily="18" charset="0"/>
              </a:rPr>
              <a:t> </a:t>
            </a:r>
            <a:r>
              <a:rPr lang="ru-RU" dirty="0" err="1" smtClean="0">
                <a:latin typeface="Cambria" pitchFamily="18" charset="0"/>
              </a:rPr>
              <a:t>language</a:t>
            </a:r>
            <a:r>
              <a:rPr lang="ru-RU" dirty="0" smtClean="0">
                <a:latin typeface="Cambria" pitchFamily="18" charset="0"/>
              </a:rPr>
              <a:t>, то есть без сильной эмоциональной окраски  (</a:t>
            </a:r>
            <a:r>
              <a:rPr lang="ru-RU" dirty="0" err="1" smtClean="0">
                <a:latin typeface="Cambria" pitchFamily="18" charset="0"/>
              </a:rPr>
              <a:t>hate</a:t>
            </a:r>
            <a:r>
              <a:rPr lang="ru-RU" dirty="0" smtClean="0">
                <a:latin typeface="Cambria" pitchFamily="18" charset="0"/>
              </a:rPr>
              <a:t>, </a:t>
            </a:r>
            <a:r>
              <a:rPr lang="ru-RU" dirty="0" err="1" smtClean="0">
                <a:latin typeface="Cambria" pitchFamily="18" charset="0"/>
              </a:rPr>
              <a:t>cannot</a:t>
            </a:r>
            <a:r>
              <a:rPr lang="ru-RU" dirty="0" smtClean="0">
                <a:latin typeface="Cambria" pitchFamily="18" charset="0"/>
              </a:rPr>
              <a:t> </a:t>
            </a:r>
            <a:r>
              <a:rPr lang="ru-RU" dirty="0" err="1" smtClean="0">
                <a:latin typeface="Cambria" pitchFamily="18" charset="0"/>
              </a:rPr>
              <a:t>stand</a:t>
            </a:r>
            <a:r>
              <a:rPr lang="ru-RU" dirty="0" smtClean="0">
                <a:latin typeface="Cambria" pitchFamily="18" charset="0"/>
              </a:rPr>
              <a:t>, и т.д.).</a:t>
            </a:r>
            <a:endParaRPr lang="ru-RU" dirty="0">
              <a:latin typeface="Cambria"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4000" b="1" dirty="0" err="1" smtClean="0">
                <a:latin typeface="Cambria" pitchFamily="18" charset="0"/>
              </a:rPr>
              <a:t>Providing</a:t>
            </a:r>
            <a:r>
              <a:rPr lang="ru-RU" sz="4000" b="1" dirty="0" smtClean="0">
                <a:latin typeface="Cambria" pitchFamily="18" charset="0"/>
              </a:rPr>
              <a:t> </a:t>
            </a:r>
            <a:r>
              <a:rPr lang="ru-RU" sz="4000" b="1" dirty="0" err="1" smtClean="0">
                <a:latin typeface="Cambria" pitchFamily="18" charset="0"/>
              </a:rPr>
              <a:t>Solutions</a:t>
            </a:r>
            <a:endParaRPr lang="ru-RU" sz="4000" dirty="0">
              <a:latin typeface="Cambria" pitchFamily="18" charset="0"/>
            </a:endParaRPr>
          </a:p>
        </p:txBody>
      </p:sp>
      <p:sp>
        <p:nvSpPr>
          <p:cNvPr id="3" name="Содержимое 2"/>
          <p:cNvSpPr>
            <a:spLocks noGrp="1"/>
          </p:cNvSpPr>
          <p:nvPr>
            <p:ph idx="1"/>
          </p:nvPr>
        </p:nvSpPr>
        <p:spPr>
          <a:xfrm>
            <a:off x="611560" y="1600200"/>
            <a:ext cx="8075240" cy="4709120"/>
          </a:xfrm>
        </p:spPr>
        <p:txBody>
          <a:bodyPr>
            <a:normAutofit fontScale="85000" lnSpcReduction="10000"/>
          </a:bodyPr>
          <a:lstStyle/>
          <a:p>
            <a:pPr>
              <a:buNone/>
            </a:pPr>
            <a:r>
              <a:rPr lang="en-US" dirty="0" smtClean="0"/>
              <a:t>    </a:t>
            </a:r>
            <a:r>
              <a:rPr lang="ru-RU" dirty="0" smtClean="0">
                <a:latin typeface="Cambria" pitchFamily="18" charset="0"/>
              </a:rPr>
              <a:t> В задании обозначена проблема, и Вас просят предложить решения для нее. В введении Вам следует объяснить, почему это является проблемой, каковы причины и последствия. Во втором абзаце Вы можете предложить первое решение и объяснить, как оно может помочь. Третий абзац рекомендуют посвятить второму альтернативному решению, опять же с примерами. В заключении выбрать лучшее решение, подвести итог и объяснение. Также, возможно высказать свое мнение, помогут ли эти решения и как быстро.</a:t>
            </a:r>
            <a:endParaRPr lang="ru-RU" dirty="0">
              <a:latin typeface="Cambria"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4000" b="1" dirty="0" err="1" smtClean="0">
                <a:latin typeface="Cambria" pitchFamily="18" charset="0"/>
              </a:rPr>
              <a:t>Discursive</a:t>
            </a:r>
            <a:r>
              <a:rPr lang="ru-RU" sz="4000" b="1" dirty="0" smtClean="0">
                <a:latin typeface="Cambria" pitchFamily="18" charset="0"/>
              </a:rPr>
              <a:t> </a:t>
            </a:r>
            <a:r>
              <a:rPr lang="ru-RU" sz="4000" b="1" dirty="0" err="1" smtClean="0">
                <a:latin typeface="Cambria" pitchFamily="18" charset="0"/>
              </a:rPr>
              <a:t>Essays</a:t>
            </a:r>
            <a:endParaRPr lang="ru-RU" sz="4000" dirty="0">
              <a:latin typeface="Cambria" pitchFamily="18" charset="0"/>
            </a:endParaRPr>
          </a:p>
        </p:txBody>
      </p:sp>
      <p:sp>
        <p:nvSpPr>
          <p:cNvPr id="3" name="Содержимое 2"/>
          <p:cNvSpPr>
            <a:spLocks noGrp="1"/>
          </p:cNvSpPr>
          <p:nvPr>
            <p:ph idx="1"/>
          </p:nvPr>
        </p:nvSpPr>
        <p:spPr/>
        <p:txBody>
          <a:bodyPr>
            <a:normAutofit fontScale="77500" lnSpcReduction="20000"/>
          </a:bodyPr>
          <a:lstStyle/>
          <a:p>
            <a:pPr>
              <a:buNone/>
            </a:pPr>
            <a:r>
              <a:rPr lang="en-US" dirty="0" smtClean="0"/>
              <a:t>     </a:t>
            </a:r>
            <a:r>
              <a:rPr lang="ru-RU" dirty="0" smtClean="0">
                <a:latin typeface="Cambria" pitchFamily="18" charset="0"/>
              </a:rPr>
              <a:t> Рассмотреть проблему с разных точек зрения, например финансирование исследования космоса с точки зрения политики, экономики и населения страны. </a:t>
            </a:r>
            <a:r>
              <a:rPr lang="ru-RU" i="1" dirty="0" smtClean="0">
                <a:latin typeface="Cambria" pitchFamily="18" charset="0"/>
              </a:rPr>
              <a:t>Встречается в IELTS </a:t>
            </a:r>
            <a:r>
              <a:rPr lang="ru-RU" i="1" dirty="0" err="1" smtClean="0">
                <a:latin typeface="Cambria" pitchFamily="18" charset="0"/>
              </a:rPr>
              <a:t>Academic</a:t>
            </a:r>
            <a:r>
              <a:rPr lang="ru-RU" dirty="0" smtClean="0">
                <a:latin typeface="Cambria" pitchFamily="18" charset="0"/>
              </a:rPr>
              <a:t>. Во вступлении формулируется тема с уточнением того, что многие люди оценивают ее по-разному. Во втором абзаце — рассматривается проблема с одной точки зрения (скажем, политической), подкрепляя основной тезис примерами и причинами. В третьем  — с другой, например, экономической точки зрения. В заключении Вы можете поделиться своим мнением, придерживаясь при этом нейтрально — официального стиля.</a:t>
            </a:r>
            <a:endParaRPr lang="ru-RU" dirty="0">
              <a:latin typeface="Cambria"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en-US" sz="3600" b="1" dirty="0" smtClean="0">
                <a:latin typeface="Cambria" pitchFamily="18" charset="0"/>
              </a:rPr>
              <a:t>Opinion essay</a:t>
            </a:r>
            <a:endParaRPr lang="ru-RU" sz="3600" b="1" dirty="0">
              <a:latin typeface="Cambria" pitchFamily="18" charset="0"/>
            </a:endParaRPr>
          </a:p>
        </p:txBody>
      </p:sp>
      <p:sp>
        <p:nvSpPr>
          <p:cNvPr id="3" name="Содержимое 2"/>
          <p:cNvSpPr>
            <a:spLocks noGrp="1"/>
          </p:cNvSpPr>
          <p:nvPr>
            <p:ph idx="1"/>
          </p:nvPr>
        </p:nvSpPr>
        <p:spPr>
          <a:xfrm>
            <a:off x="323528" y="1700808"/>
            <a:ext cx="8352928" cy="4824536"/>
          </a:xfrm>
        </p:spPr>
        <p:txBody>
          <a:bodyPr>
            <a:noAutofit/>
          </a:bodyPr>
          <a:lstStyle/>
          <a:p>
            <a:pPr>
              <a:buNone/>
            </a:pPr>
            <a:r>
              <a:rPr lang="ru-RU" sz="2400" dirty="0" smtClean="0">
                <a:latin typeface="Cambria" pitchFamily="18" charset="0"/>
              </a:rPr>
              <a:t> </a:t>
            </a:r>
            <a:r>
              <a:rPr lang="en-US" sz="2400" dirty="0" smtClean="0">
                <a:latin typeface="Cambria" pitchFamily="18" charset="0"/>
              </a:rPr>
              <a:t>    </a:t>
            </a:r>
            <a:r>
              <a:rPr lang="ru-RU" sz="2200" dirty="0" smtClean="0">
                <a:latin typeface="Cambria" pitchFamily="18" charset="0"/>
              </a:rPr>
              <a:t>Если в конце задания спрашивается, согласны Вы или нет, или в какой степени Вы согласны (</a:t>
            </a:r>
            <a:r>
              <a:rPr lang="ru-RU" sz="2200" dirty="0" err="1" smtClean="0">
                <a:latin typeface="Cambria" pitchFamily="18" charset="0"/>
              </a:rPr>
              <a:t>Do</a:t>
            </a:r>
            <a:r>
              <a:rPr lang="ru-RU" sz="2200" dirty="0" smtClean="0">
                <a:latin typeface="Cambria" pitchFamily="18" charset="0"/>
              </a:rPr>
              <a:t> </a:t>
            </a:r>
            <a:r>
              <a:rPr lang="ru-RU" sz="2200" dirty="0" err="1" smtClean="0">
                <a:latin typeface="Cambria" pitchFamily="18" charset="0"/>
              </a:rPr>
              <a:t>you</a:t>
            </a:r>
            <a:r>
              <a:rPr lang="ru-RU" sz="2200" dirty="0" smtClean="0">
                <a:latin typeface="Cambria" pitchFamily="18" charset="0"/>
              </a:rPr>
              <a:t> </a:t>
            </a:r>
            <a:r>
              <a:rPr lang="ru-RU" sz="2200" dirty="0" err="1" smtClean="0">
                <a:latin typeface="Cambria" pitchFamily="18" charset="0"/>
              </a:rPr>
              <a:t>agree</a:t>
            </a:r>
            <a:r>
              <a:rPr lang="ru-RU" sz="2200" dirty="0" smtClean="0">
                <a:latin typeface="Cambria" pitchFamily="18" charset="0"/>
              </a:rPr>
              <a:t> </a:t>
            </a:r>
            <a:r>
              <a:rPr lang="ru-RU" sz="2200" dirty="0" err="1" smtClean="0">
                <a:latin typeface="Cambria" pitchFamily="18" charset="0"/>
              </a:rPr>
              <a:t>or</a:t>
            </a:r>
            <a:r>
              <a:rPr lang="ru-RU" sz="2200" dirty="0" smtClean="0">
                <a:latin typeface="Cambria" pitchFamily="18" charset="0"/>
              </a:rPr>
              <a:t> </a:t>
            </a:r>
            <a:r>
              <a:rPr lang="ru-RU" sz="2200" dirty="0" err="1" smtClean="0">
                <a:latin typeface="Cambria" pitchFamily="18" charset="0"/>
              </a:rPr>
              <a:t>disagree</a:t>
            </a:r>
            <a:r>
              <a:rPr lang="ru-RU" sz="2200" dirty="0" smtClean="0">
                <a:latin typeface="Cambria" pitchFamily="18" charset="0"/>
              </a:rPr>
              <a:t>, </a:t>
            </a:r>
            <a:r>
              <a:rPr lang="ru-RU" sz="2200" dirty="0" err="1" smtClean="0">
                <a:latin typeface="Cambria" pitchFamily="18" charset="0"/>
              </a:rPr>
              <a:t>to</a:t>
            </a:r>
            <a:r>
              <a:rPr lang="ru-RU" sz="2200" dirty="0" smtClean="0">
                <a:latin typeface="Cambria" pitchFamily="18" charset="0"/>
              </a:rPr>
              <a:t> </a:t>
            </a:r>
            <a:r>
              <a:rPr lang="ru-RU" sz="2200" dirty="0" err="1" smtClean="0">
                <a:latin typeface="Cambria" pitchFamily="18" charset="0"/>
              </a:rPr>
              <a:t>what</a:t>
            </a:r>
            <a:r>
              <a:rPr lang="ru-RU" sz="2200" dirty="0" smtClean="0">
                <a:latin typeface="Cambria" pitchFamily="18" charset="0"/>
              </a:rPr>
              <a:t> </a:t>
            </a:r>
            <a:r>
              <a:rPr lang="ru-RU" sz="2200" dirty="0" err="1" smtClean="0">
                <a:latin typeface="Cambria" pitchFamily="18" charset="0"/>
              </a:rPr>
              <a:t>extent</a:t>
            </a:r>
            <a:r>
              <a:rPr lang="ru-RU" sz="2200" dirty="0" smtClean="0">
                <a:latin typeface="Cambria" pitchFamily="18" charset="0"/>
              </a:rPr>
              <a:t> </a:t>
            </a:r>
            <a:r>
              <a:rPr lang="ru-RU" sz="2200" dirty="0" err="1" smtClean="0">
                <a:latin typeface="Cambria" pitchFamily="18" charset="0"/>
              </a:rPr>
              <a:t>do</a:t>
            </a:r>
            <a:r>
              <a:rPr lang="ru-RU" sz="2200" dirty="0" smtClean="0">
                <a:latin typeface="Cambria" pitchFamily="18" charset="0"/>
              </a:rPr>
              <a:t> </a:t>
            </a:r>
            <a:r>
              <a:rPr lang="ru-RU" sz="2200" dirty="0" err="1" smtClean="0">
                <a:latin typeface="Cambria" pitchFamily="18" charset="0"/>
              </a:rPr>
              <a:t>you</a:t>
            </a:r>
            <a:r>
              <a:rPr lang="ru-RU" sz="2200" dirty="0" smtClean="0">
                <a:latin typeface="Cambria" pitchFamily="18" charset="0"/>
              </a:rPr>
              <a:t> </a:t>
            </a:r>
            <a:r>
              <a:rPr lang="ru-RU" sz="2200" dirty="0" err="1" smtClean="0">
                <a:latin typeface="Cambria" pitchFamily="18" charset="0"/>
              </a:rPr>
              <a:t>agree</a:t>
            </a:r>
            <a:r>
              <a:rPr lang="ru-RU" sz="2200" dirty="0" smtClean="0">
                <a:latin typeface="Cambria" pitchFamily="18" charset="0"/>
              </a:rPr>
              <a:t>?), то это сочинение должно быть </a:t>
            </a:r>
            <a:r>
              <a:rPr lang="ru-RU" sz="2200" i="1" dirty="0" smtClean="0">
                <a:latin typeface="Cambria" pitchFamily="18" charset="0"/>
              </a:rPr>
              <a:t>полностью о Вашем мнении</a:t>
            </a:r>
            <a:r>
              <a:rPr lang="ru-RU" sz="2200" dirty="0" smtClean="0">
                <a:latin typeface="Cambria" pitchFamily="18" charset="0"/>
              </a:rPr>
              <a:t>. Во вступлении Вы должны перефразировать тему задания, используя другие конструкции и синонимы, и обозначить свое мнение – согласны Вы или нет. </a:t>
            </a:r>
            <a:r>
              <a:rPr lang="en-US" sz="2200" dirty="0" smtClean="0">
                <a:latin typeface="Cambria" pitchFamily="18" charset="0"/>
              </a:rPr>
              <a:t> </a:t>
            </a:r>
            <a:r>
              <a:rPr lang="ru-RU" sz="2200" dirty="0" smtClean="0">
                <a:latin typeface="Cambria" pitchFamily="18" charset="0"/>
              </a:rPr>
              <a:t>В IELTS </a:t>
            </a:r>
            <a:r>
              <a:rPr lang="ru-RU" sz="2200" dirty="0" err="1" smtClean="0">
                <a:latin typeface="Cambria" pitchFamily="18" charset="0"/>
              </a:rPr>
              <a:t>Academic</a:t>
            </a:r>
            <a:r>
              <a:rPr lang="ru-RU" sz="2200" dirty="0" smtClean="0">
                <a:latin typeface="Cambria" pitchFamily="18" charset="0"/>
              </a:rPr>
              <a:t> Вам нужно будет еще добавить в какой степени (</a:t>
            </a:r>
            <a:r>
              <a:rPr lang="ru-RU" sz="2200" i="1" dirty="0" smtClean="0">
                <a:latin typeface="Cambria" pitchFamily="18" charset="0"/>
              </a:rPr>
              <a:t>I </a:t>
            </a:r>
            <a:r>
              <a:rPr lang="ru-RU" sz="2200" i="1" dirty="0" err="1" smtClean="0">
                <a:latin typeface="Cambria" pitchFamily="18" charset="0"/>
              </a:rPr>
              <a:t>agree</a:t>
            </a:r>
            <a:r>
              <a:rPr lang="ru-RU" sz="2200" i="1" dirty="0" smtClean="0">
                <a:latin typeface="Cambria" pitchFamily="18" charset="0"/>
              </a:rPr>
              <a:t>/</a:t>
            </a:r>
            <a:r>
              <a:rPr lang="ru-RU" sz="2200" i="1" dirty="0" err="1" smtClean="0">
                <a:latin typeface="Cambria" pitchFamily="18" charset="0"/>
              </a:rPr>
              <a:t>disagree</a:t>
            </a:r>
            <a:r>
              <a:rPr lang="ru-RU" sz="2200" i="1" dirty="0" smtClean="0">
                <a:latin typeface="Cambria" pitchFamily="18" charset="0"/>
              </a:rPr>
              <a:t> </a:t>
            </a:r>
            <a:r>
              <a:rPr lang="ru-RU" sz="2200" i="1" dirty="0" err="1" smtClean="0">
                <a:latin typeface="Cambria" pitchFamily="18" charset="0"/>
              </a:rPr>
              <a:t>completely</a:t>
            </a:r>
            <a:r>
              <a:rPr lang="ru-RU" sz="2200" i="1" dirty="0" smtClean="0">
                <a:latin typeface="Cambria" pitchFamily="18" charset="0"/>
              </a:rPr>
              <a:t>/</a:t>
            </a:r>
            <a:r>
              <a:rPr lang="ru-RU" sz="2200" i="1" dirty="0" err="1" smtClean="0">
                <a:latin typeface="Cambria" pitchFamily="18" charset="0"/>
              </a:rPr>
              <a:t>partly</a:t>
            </a:r>
            <a:r>
              <a:rPr lang="ru-RU" sz="2200" dirty="0" smtClean="0">
                <a:latin typeface="Cambria" pitchFamily="18" charset="0"/>
              </a:rPr>
              <a:t>). А в последующих абзацах нужно доказывать, что Ваше мнение верно, объясняя причины и давая наглядные примеры. В заключении от Вас ожидают подведение итогов, но с использованием других слов-синонимов.</a:t>
            </a:r>
            <a:endParaRPr lang="ru-RU" sz="2200" dirty="0">
              <a:latin typeface="Cambria"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147248" cy="922114"/>
          </a:xfrm>
        </p:spPr>
        <p:txBody>
          <a:bodyPr>
            <a:normAutofit/>
          </a:bodyPr>
          <a:lstStyle/>
          <a:p>
            <a:r>
              <a:rPr lang="en-GB" sz="4000" b="1" dirty="0" smtClean="0">
                <a:latin typeface="Cambria" panose="02040503050406030204" pitchFamily="18" charset="0"/>
              </a:rPr>
              <a:t>OPINION ESSAY SCHEME</a:t>
            </a:r>
            <a:endParaRPr lang="ru-RU" sz="4000" b="1" dirty="0">
              <a:latin typeface="Cambria" panose="02040503050406030204" pitchFamily="18" charset="0"/>
            </a:endParaRPr>
          </a:p>
        </p:txBody>
      </p:sp>
      <p:sp>
        <p:nvSpPr>
          <p:cNvPr id="8" name="Прямоугольник 7"/>
          <p:cNvSpPr/>
          <p:nvPr/>
        </p:nvSpPr>
        <p:spPr>
          <a:xfrm>
            <a:off x="2051720" y="1628800"/>
            <a:ext cx="4608512"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smtClean="0">
                <a:latin typeface="Cambria" panose="02040503050406030204" pitchFamily="18" charset="0"/>
              </a:rPr>
              <a:t>INTRODUCTION</a:t>
            </a:r>
            <a:endParaRPr lang="ru-RU" sz="2400" b="1" dirty="0">
              <a:latin typeface="Cambria" panose="02040503050406030204" pitchFamily="18" charset="0"/>
            </a:endParaRPr>
          </a:p>
        </p:txBody>
      </p:sp>
      <p:sp>
        <p:nvSpPr>
          <p:cNvPr id="9" name="Прямоугольник 8"/>
          <p:cNvSpPr/>
          <p:nvPr/>
        </p:nvSpPr>
        <p:spPr>
          <a:xfrm>
            <a:off x="2051720" y="2348880"/>
            <a:ext cx="4608512" cy="12748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smtClean="0">
                <a:latin typeface="Cambria" pitchFamily="18" charset="0"/>
              </a:rPr>
              <a:t>MY OPINION WITH 2-3 ARGUMENTS</a:t>
            </a:r>
            <a:endParaRPr lang="ru-RU" sz="2400" b="1" dirty="0">
              <a:latin typeface="Cambria" pitchFamily="18" charset="0"/>
            </a:endParaRPr>
          </a:p>
        </p:txBody>
      </p:sp>
      <p:sp>
        <p:nvSpPr>
          <p:cNvPr id="10" name="Прямоугольник 9"/>
          <p:cNvSpPr/>
          <p:nvPr/>
        </p:nvSpPr>
        <p:spPr>
          <a:xfrm>
            <a:off x="2051720" y="3933056"/>
            <a:ext cx="4608512" cy="9540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dirty="0" smtClean="0">
                <a:latin typeface="Cambria" panose="02040503050406030204" pitchFamily="18" charset="0"/>
              </a:rPr>
              <a:t>OPPONENTS OPINION WITH 1 ARGUMENT  </a:t>
            </a:r>
          </a:p>
          <a:p>
            <a:pPr algn="ctr"/>
            <a:r>
              <a:rPr lang="en-GB" sz="2000" b="1" dirty="0" smtClean="0">
                <a:latin typeface="Cambria" panose="02040503050406030204" pitchFamily="18" charset="0"/>
              </a:rPr>
              <a:t> MY DISAGREEMENT WITH IT</a:t>
            </a:r>
            <a:endParaRPr lang="ru-RU" sz="2000" b="1" dirty="0">
              <a:latin typeface="Cambria" panose="02040503050406030204" pitchFamily="18" charset="0"/>
            </a:endParaRPr>
          </a:p>
        </p:txBody>
      </p:sp>
      <p:sp>
        <p:nvSpPr>
          <p:cNvPr id="11" name="Прямоугольник 10"/>
          <p:cNvSpPr/>
          <p:nvPr/>
        </p:nvSpPr>
        <p:spPr>
          <a:xfrm>
            <a:off x="2051720" y="5085184"/>
            <a:ext cx="4608512" cy="7334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smtClean="0">
                <a:latin typeface="Cambria" panose="02040503050406030204" pitchFamily="18" charset="0"/>
              </a:rPr>
              <a:t>CONCLUSION</a:t>
            </a:r>
            <a:endParaRPr lang="ru-RU" sz="2400" b="1" dirty="0">
              <a:latin typeface="Cambria" panose="02040503050406030204" pitchFamily="18" charset="0"/>
            </a:endParaRPr>
          </a:p>
        </p:txBody>
      </p:sp>
    </p:spTree>
    <p:extLst>
      <p:ext uri="{BB962C8B-B14F-4D97-AF65-F5344CB8AC3E}">
        <p14:creationId xmlns="" xmlns:p14="http://schemas.microsoft.com/office/powerpoint/2010/main" val="37978063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899592" y="332655"/>
            <a:ext cx="7128792" cy="936105"/>
          </a:xfrm>
        </p:spPr>
        <p:txBody>
          <a:bodyPr/>
          <a:lstStyle/>
          <a:p>
            <a:r>
              <a:rPr lang="en-US" b="1" dirty="0" smtClean="0">
                <a:solidFill>
                  <a:srgbClr val="3333FF"/>
                </a:solidFill>
                <a:latin typeface="Cambria" panose="02040503050406030204" pitchFamily="18" charset="0"/>
              </a:rPr>
              <a:t>INTRODUCTION</a:t>
            </a:r>
            <a:endParaRPr lang="ru-RU" b="1" dirty="0">
              <a:solidFill>
                <a:srgbClr val="3333FF"/>
              </a:solidFill>
              <a:latin typeface="Cambria" panose="02040503050406030204" pitchFamily="18" charset="0"/>
            </a:endParaRPr>
          </a:p>
        </p:txBody>
      </p:sp>
      <p:sp>
        <p:nvSpPr>
          <p:cNvPr id="5" name="Подзаголовок 4"/>
          <p:cNvSpPr>
            <a:spLocks noGrp="1"/>
          </p:cNvSpPr>
          <p:nvPr>
            <p:ph type="subTitle" idx="1"/>
          </p:nvPr>
        </p:nvSpPr>
        <p:spPr>
          <a:xfrm>
            <a:off x="755576" y="1340768"/>
            <a:ext cx="7848872" cy="5112568"/>
          </a:xfrm>
        </p:spPr>
        <p:txBody>
          <a:bodyPr>
            <a:normAutofit/>
          </a:bodyPr>
          <a:lstStyle/>
          <a:p>
            <a:r>
              <a:rPr lang="en-US" sz="2000" b="1" dirty="0" smtClean="0">
                <a:solidFill>
                  <a:schemeClr val="tx1"/>
                </a:solidFill>
                <a:latin typeface="Cambria" panose="02040503050406030204" pitchFamily="18" charset="0"/>
              </a:rPr>
              <a:t>PARAPHRASE THE THEME</a:t>
            </a:r>
            <a:endParaRPr lang="en-US" sz="2000" b="1" dirty="0">
              <a:solidFill>
                <a:schemeClr val="tx1"/>
              </a:solidFill>
              <a:latin typeface="Cambria" panose="02040503050406030204" pitchFamily="18" charset="0"/>
            </a:endParaRPr>
          </a:p>
          <a:p>
            <a:pPr algn="l"/>
            <a:r>
              <a:rPr lang="en-US" sz="2000" dirty="0" smtClean="0">
                <a:solidFill>
                  <a:schemeClr val="tx1"/>
                </a:solidFill>
                <a:latin typeface="Cambria" panose="02040503050406030204" pitchFamily="18" charset="0"/>
              </a:rPr>
              <a:t>1. Nowadays many people face a difficult decision when they…</a:t>
            </a:r>
          </a:p>
          <a:p>
            <a:pPr algn="l"/>
            <a:r>
              <a:rPr lang="en-US" sz="2000" dirty="0" smtClean="0">
                <a:solidFill>
                  <a:schemeClr val="tx1"/>
                </a:solidFill>
                <a:latin typeface="Cambria" panose="02040503050406030204" pitchFamily="18" charset="0"/>
              </a:rPr>
              <a:t>2. There is no doubt that _________ is one of the most pressing issues in the modern world.</a:t>
            </a:r>
          </a:p>
          <a:p>
            <a:pPr algn="l"/>
            <a:r>
              <a:rPr lang="en-US" sz="2000" dirty="0" smtClean="0">
                <a:solidFill>
                  <a:schemeClr val="tx1"/>
                </a:solidFill>
                <a:latin typeface="Cambria" panose="02040503050406030204" pitchFamily="18" charset="0"/>
              </a:rPr>
              <a:t>3. One issue that has caused lots of controversy over the years is ________________.</a:t>
            </a:r>
          </a:p>
          <a:p>
            <a:pPr algn="l"/>
            <a:r>
              <a:rPr lang="en-US" sz="2000" dirty="0" smtClean="0">
                <a:solidFill>
                  <a:schemeClr val="tx1"/>
                </a:solidFill>
                <a:latin typeface="Cambria" panose="02040503050406030204" pitchFamily="18" charset="0"/>
              </a:rPr>
              <a:t>4. Whether it is true or false , it is the question of constant debates.</a:t>
            </a:r>
          </a:p>
          <a:p>
            <a:pPr algn="l"/>
            <a:r>
              <a:rPr lang="en-US" sz="2000" dirty="0" smtClean="0">
                <a:solidFill>
                  <a:schemeClr val="tx1"/>
                </a:solidFill>
                <a:latin typeface="Cambria" panose="02040503050406030204" pitchFamily="18" charset="0"/>
              </a:rPr>
              <a:t>5. Advocates and opponents haven’t  arrived at a common idea.</a:t>
            </a:r>
          </a:p>
          <a:p>
            <a:pPr algn="l"/>
            <a:r>
              <a:rPr lang="en-US" sz="2000" dirty="0" smtClean="0">
                <a:solidFill>
                  <a:schemeClr val="tx1"/>
                </a:solidFill>
                <a:latin typeface="Cambria" panose="02040503050406030204" pitchFamily="18" charset="0"/>
              </a:rPr>
              <a:t>6. Many people are convinced that ___________ while others don’t agree with them.</a:t>
            </a:r>
            <a:endParaRPr lang="ru-RU" sz="2000" dirty="0" smtClean="0">
              <a:solidFill>
                <a:schemeClr val="tx1"/>
              </a:solidFill>
              <a:latin typeface="Cambria" panose="02040503050406030204" pitchFamily="18" charset="0"/>
            </a:endParaRPr>
          </a:p>
          <a:p>
            <a:pPr algn="l"/>
            <a:r>
              <a:rPr lang="ru-RU" sz="2000" dirty="0" smtClean="0">
                <a:solidFill>
                  <a:schemeClr val="tx1"/>
                </a:solidFill>
                <a:latin typeface="Cambria" panose="02040503050406030204" pitchFamily="18" charset="0"/>
              </a:rPr>
              <a:t>7. </a:t>
            </a:r>
            <a:r>
              <a:rPr lang="en-GB" sz="2000" dirty="0" smtClean="0">
                <a:solidFill>
                  <a:schemeClr val="tx1"/>
                </a:solidFill>
                <a:latin typeface="Cambria" panose="02040503050406030204" pitchFamily="18" charset="0"/>
              </a:rPr>
              <a:t>This question has always worried people and the answer to it is not simple.</a:t>
            </a:r>
          </a:p>
          <a:p>
            <a:pPr algn="l"/>
            <a:r>
              <a:rPr lang="en-GB" sz="2000" dirty="0" smtClean="0">
                <a:solidFill>
                  <a:schemeClr val="tx1"/>
                </a:solidFill>
                <a:latin typeface="Cambria" panose="02040503050406030204" pitchFamily="18" charset="0"/>
              </a:rPr>
              <a:t>8. Who is right? </a:t>
            </a:r>
            <a:endParaRPr lang="en-US" sz="2000" dirty="0" smtClean="0">
              <a:solidFill>
                <a:schemeClr val="tx1"/>
              </a:solidFill>
              <a:latin typeface="Cambria" panose="02040503050406030204" pitchFamily="18" charset="0"/>
            </a:endParaRPr>
          </a:p>
          <a:p>
            <a:pPr algn="l"/>
            <a:endParaRPr lang="en-US" sz="2000" dirty="0" smtClean="0">
              <a:solidFill>
                <a:schemeClr val="tx1"/>
              </a:solidFill>
              <a:latin typeface="Cambria" panose="02040503050406030204" pitchFamily="18" charset="0"/>
            </a:endParaRPr>
          </a:p>
          <a:p>
            <a:pPr marL="457200" indent="-457200" algn="l">
              <a:buAutoNum type="arabicPeriod"/>
            </a:pPr>
            <a:endParaRPr lang="en-US" sz="2000" dirty="0" smtClean="0">
              <a:solidFill>
                <a:schemeClr val="tx1"/>
              </a:solidFill>
              <a:latin typeface="Cambria" panose="02040503050406030204" pitchFamily="18" charset="0"/>
            </a:endParaRPr>
          </a:p>
          <a:p>
            <a:pPr marL="457200" indent="-457200" algn="l">
              <a:buAutoNum type="arabicPeriod"/>
            </a:pPr>
            <a:endParaRPr lang="en-US" sz="2000" dirty="0">
              <a:solidFill>
                <a:schemeClr val="tx1"/>
              </a:solidFill>
              <a:latin typeface="Cambria" panose="02040503050406030204" pitchFamily="18" charset="0"/>
            </a:endParaRPr>
          </a:p>
        </p:txBody>
      </p:sp>
      <p:sp>
        <p:nvSpPr>
          <p:cNvPr id="8" name="Заголовок 3"/>
          <p:cNvSpPr txBox="1">
            <a:spLocks/>
          </p:cNvSpPr>
          <p:nvPr/>
        </p:nvSpPr>
        <p:spPr>
          <a:xfrm>
            <a:off x="899592" y="332656"/>
            <a:ext cx="7128792" cy="93610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solidFill>
                  <a:srgbClr val="3333FF"/>
                </a:solidFill>
                <a:latin typeface="Cambria" panose="02040503050406030204" pitchFamily="18" charset="0"/>
              </a:rPr>
              <a:t>INTRODUCTION</a:t>
            </a:r>
            <a:endParaRPr lang="ru-RU" b="1" dirty="0">
              <a:solidFill>
                <a:srgbClr val="3333FF"/>
              </a:solidFill>
              <a:latin typeface="Cambria" panose="02040503050406030204" pitchFamily="18" charset="0"/>
            </a:endParaRPr>
          </a:p>
        </p:txBody>
      </p:sp>
    </p:spTree>
  </p:cSld>
  <p:clrMapOvr>
    <a:masterClrMapping/>
  </p:clrMapOvr>
  <mc:AlternateContent xmlns:mc="http://schemas.openxmlformats.org/markup-compatibility/2006">
    <mc:Choice xmlns=""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755576" y="1844824"/>
            <a:ext cx="7704856" cy="3744416"/>
          </a:xfrm>
        </p:spPr>
        <p:txBody>
          <a:bodyPr>
            <a:noAutofit/>
          </a:bodyPr>
          <a:lstStyle/>
          <a:p>
            <a:pPr algn="l"/>
            <a:r>
              <a:rPr lang="en-GB" sz="4000" dirty="0" smtClean="0">
                <a:latin typeface="Cambria" panose="02040503050406030204" pitchFamily="18" charset="0"/>
              </a:rPr>
              <a:t>Some people believe that it is impossible to overcome differences between members of different generations. Do you agree with this statement? What is your opinion?</a:t>
            </a:r>
            <a:endParaRPr lang="ru-RU" sz="4000" dirty="0">
              <a:latin typeface="Cambria" panose="02040503050406030204" pitchFamily="18" charset="0"/>
            </a:endParaRPr>
          </a:p>
        </p:txBody>
      </p:sp>
      <p:sp>
        <p:nvSpPr>
          <p:cNvPr id="8" name="Прямоугольник 7"/>
          <p:cNvSpPr/>
          <p:nvPr/>
        </p:nvSpPr>
        <p:spPr>
          <a:xfrm>
            <a:off x="1691680" y="476672"/>
            <a:ext cx="4572000" cy="707886"/>
          </a:xfrm>
          <a:prstGeom prst="rect">
            <a:avLst/>
          </a:prstGeom>
        </p:spPr>
        <p:txBody>
          <a:bodyPr>
            <a:spAutoFit/>
          </a:bodyPr>
          <a:lstStyle/>
          <a:p>
            <a:pPr algn="ctr"/>
            <a:r>
              <a:rPr lang="en-US" sz="4000" b="1" dirty="0" smtClean="0">
                <a:latin typeface="Cambria" panose="02040503050406030204" pitchFamily="18" charset="0"/>
              </a:rPr>
              <a:t>EXAMPLE</a:t>
            </a:r>
            <a:endParaRPr lang="en-US" sz="4000" b="1" dirty="0">
              <a:latin typeface="Cambria" panose="02040503050406030204" pitchFamily="18" charset="0"/>
            </a:endParaRPr>
          </a:p>
        </p:txBody>
      </p:sp>
    </p:spTree>
    <p:extLst>
      <p:ext uri="{BB962C8B-B14F-4D97-AF65-F5344CB8AC3E}">
        <p14:creationId xmlns="" xmlns:p14="http://schemas.microsoft.com/office/powerpoint/2010/main" val="1286837601"/>
      </p:ext>
    </p:extLst>
  </p:cSld>
  <p:clrMapOvr>
    <a:masterClrMapping/>
  </p:clrMapOvr>
  <p:transition spd="slow">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899592" y="1916832"/>
            <a:ext cx="7258000" cy="3815680"/>
          </a:xfrm>
        </p:spPr>
        <p:txBody>
          <a:bodyPr/>
          <a:lstStyle/>
          <a:p>
            <a:r>
              <a:rPr lang="en-US" dirty="0">
                <a:latin typeface="Cambria" panose="02040503050406030204" pitchFamily="18" charset="0"/>
              </a:rPr>
              <a:t>There is no doubt that   the  problem of parents and children is one of the most pressing issues in the modern world. Some people are convinced that teenagers can’t communicate with their grandparents while others don’t agree.</a:t>
            </a:r>
          </a:p>
          <a:p>
            <a:endParaRPr lang="ru-RU" dirty="0"/>
          </a:p>
        </p:txBody>
      </p:sp>
      <p:sp>
        <p:nvSpPr>
          <p:cNvPr id="4" name="Прямоугольник 3"/>
          <p:cNvSpPr/>
          <p:nvPr/>
        </p:nvSpPr>
        <p:spPr>
          <a:xfrm>
            <a:off x="2123728" y="332656"/>
            <a:ext cx="4572000" cy="646331"/>
          </a:xfrm>
          <a:prstGeom prst="rect">
            <a:avLst/>
          </a:prstGeom>
        </p:spPr>
        <p:txBody>
          <a:bodyPr>
            <a:spAutoFit/>
          </a:bodyPr>
          <a:lstStyle/>
          <a:p>
            <a:pPr algn="ctr"/>
            <a:r>
              <a:rPr lang="en-US" sz="3600" b="1" dirty="0" smtClean="0">
                <a:latin typeface="Cambria" panose="02040503050406030204" pitchFamily="18" charset="0"/>
              </a:rPr>
              <a:t>INTRODUCTION</a:t>
            </a:r>
            <a:endParaRPr lang="en-US" sz="3600" b="1" dirty="0">
              <a:latin typeface="Cambria" panose="02040503050406030204" pitchFamily="18" charset="0"/>
            </a:endParaRPr>
          </a:p>
        </p:txBody>
      </p:sp>
    </p:spTree>
    <p:extLst>
      <p:ext uri="{BB962C8B-B14F-4D97-AF65-F5344CB8AC3E}">
        <p14:creationId xmlns="" xmlns:p14="http://schemas.microsoft.com/office/powerpoint/2010/main" val="975086458"/>
      </p:ext>
    </p:extLst>
  </p:cSld>
  <p:clrMapOvr>
    <a:masterClrMapping/>
  </p:clrMapOvr>
  <p:transition spd="slow">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1844824"/>
            <a:ext cx="7056784" cy="3168352"/>
          </a:xfrm>
        </p:spPr>
        <p:txBody>
          <a:bodyPr>
            <a:noAutofit/>
          </a:bodyPr>
          <a:lstStyle/>
          <a:p>
            <a:pPr algn="l"/>
            <a:r>
              <a:rPr lang="en-GB" sz="4800" dirty="0" smtClean="0">
                <a:latin typeface="Cambria" panose="02040503050406030204" pitchFamily="18" charset="0"/>
              </a:rPr>
              <a:t>Computer games teach us nothing and young people should avoid them</a:t>
            </a:r>
            <a:r>
              <a:rPr lang="en-GB" sz="2400" b="1" dirty="0" smtClean="0">
                <a:latin typeface="Cambria" panose="02040503050406030204" pitchFamily="18" charset="0"/>
              </a:rPr>
              <a:t/>
            </a:r>
            <a:br>
              <a:rPr lang="en-GB" sz="2400" b="1" dirty="0" smtClean="0">
                <a:latin typeface="Cambria" panose="02040503050406030204" pitchFamily="18" charset="0"/>
              </a:rPr>
            </a:br>
            <a:endParaRPr lang="ru-RU" sz="4000" dirty="0"/>
          </a:p>
        </p:txBody>
      </p:sp>
      <p:sp>
        <p:nvSpPr>
          <p:cNvPr id="4" name="Прямоугольник 3"/>
          <p:cNvSpPr/>
          <p:nvPr/>
        </p:nvSpPr>
        <p:spPr>
          <a:xfrm>
            <a:off x="2304818" y="620688"/>
            <a:ext cx="2931893" cy="707886"/>
          </a:xfrm>
          <a:prstGeom prst="rect">
            <a:avLst/>
          </a:prstGeom>
        </p:spPr>
        <p:txBody>
          <a:bodyPr wrap="none">
            <a:spAutoFit/>
          </a:bodyPr>
          <a:lstStyle/>
          <a:p>
            <a:pPr algn="ctr"/>
            <a:r>
              <a:rPr lang="en-US" sz="4000" b="1" dirty="0">
                <a:latin typeface="Cambria" panose="02040503050406030204" pitchFamily="18" charset="0"/>
              </a:rPr>
              <a:t>ESSAY TASK</a:t>
            </a:r>
          </a:p>
        </p:txBody>
      </p:sp>
    </p:spTree>
    <p:extLst>
      <p:ext uri="{BB962C8B-B14F-4D97-AF65-F5344CB8AC3E}">
        <p14:creationId xmlns="" xmlns:p14="http://schemas.microsoft.com/office/powerpoint/2010/main" val="19777958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584" y="1772817"/>
            <a:ext cx="7416824" cy="4248472"/>
          </a:xfrm>
        </p:spPr>
        <p:txBody>
          <a:bodyPr/>
          <a:lstStyle/>
          <a:p>
            <a:pPr marL="0" indent="0">
              <a:buNone/>
            </a:pPr>
            <a:r>
              <a:rPr lang="en-US" sz="4000" dirty="0">
                <a:latin typeface="Cambria" panose="02040503050406030204" pitchFamily="18" charset="0"/>
              </a:rPr>
              <a:t>One issue that has caused lots of controversy over the </a:t>
            </a:r>
            <a:r>
              <a:rPr lang="en-US" sz="4000" dirty="0" smtClean="0">
                <a:latin typeface="Cambria" panose="02040503050406030204" pitchFamily="18" charset="0"/>
              </a:rPr>
              <a:t>last years </a:t>
            </a:r>
            <a:r>
              <a:rPr lang="en-US" sz="4000" dirty="0">
                <a:latin typeface="Cambria" panose="02040503050406030204" pitchFamily="18" charset="0"/>
              </a:rPr>
              <a:t>is </a:t>
            </a:r>
            <a:r>
              <a:rPr lang="en-US" sz="4000" dirty="0" smtClean="0">
                <a:latin typeface="Cambria" panose="02040503050406030204" pitchFamily="18" charset="0"/>
              </a:rPr>
              <a:t>computer and video games. </a:t>
            </a:r>
            <a:r>
              <a:rPr lang="en-US" sz="4000" dirty="0">
                <a:latin typeface="Cambria" panose="02040503050406030204" pitchFamily="18" charset="0"/>
              </a:rPr>
              <a:t>Whether it is true or false , it is the question of constant debates.</a:t>
            </a:r>
          </a:p>
          <a:p>
            <a:pPr marL="0" indent="0">
              <a:buNone/>
            </a:pPr>
            <a:endParaRPr lang="ru-RU" dirty="0"/>
          </a:p>
        </p:txBody>
      </p:sp>
      <p:sp>
        <p:nvSpPr>
          <p:cNvPr id="4" name="Прямоугольник 3"/>
          <p:cNvSpPr/>
          <p:nvPr/>
        </p:nvSpPr>
        <p:spPr>
          <a:xfrm>
            <a:off x="2123728" y="332656"/>
            <a:ext cx="4572000" cy="707886"/>
          </a:xfrm>
          <a:prstGeom prst="rect">
            <a:avLst/>
          </a:prstGeom>
        </p:spPr>
        <p:txBody>
          <a:bodyPr>
            <a:spAutoFit/>
          </a:bodyPr>
          <a:lstStyle/>
          <a:p>
            <a:pPr algn="ctr"/>
            <a:r>
              <a:rPr lang="en-US" sz="4000" b="1" dirty="0" smtClean="0">
                <a:latin typeface="Cambria" panose="02040503050406030204" pitchFamily="18" charset="0"/>
              </a:rPr>
              <a:t>INTRODUCTION</a:t>
            </a:r>
            <a:endParaRPr lang="en-US" sz="4000" b="1" dirty="0">
              <a:latin typeface="Cambria" panose="02040503050406030204" pitchFamily="18" charset="0"/>
            </a:endParaRPr>
          </a:p>
        </p:txBody>
      </p:sp>
    </p:spTree>
    <p:extLst>
      <p:ext uri="{BB962C8B-B14F-4D97-AF65-F5344CB8AC3E}">
        <p14:creationId xmlns="" xmlns:p14="http://schemas.microsoft.com/office/powerpoint/2010/main" val="1347161543"/>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Специальное оформление">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408</TotalTime>
  <Words>1566</Words>
  <Application>Microsoft Office PowerPoint</Application>
  <PresentationFormat>Экран (4:3)</PresentationFormat>
  <Paragraphs>118</Paragraphs>
  <Slides>28</Slides>
  <Notes>0</Notes>
  <HiddenSlides>0</HiddenSlides>
  <MMClips>0</MMClips>
  <ScaleCrop>false</ScaleCrop>
  <HeadingPairs>
    <vt:vector size="4" baseType="variant">
      <vt:variant>
        <vt:lpstr>Тема</vt:lpstr>
      </vt:variant>
      <vt:variant>
        <vt:i4>2</vt:i4>
      </vt:variant>
      <vt:variant>
        <vt:lpstr>Заголовки слайдов</vt:lpstr>
      </vt:variant>
      <vt:variant>
        <vt:i4>28</vt:i4>
      </vt:variant>
    </vt:vector>
  </HeadingPairs>
  <TitlesOfParts>
    <vt:vector size="30" baseType="lpstr">
      <vt:lpstr>Тема Office</vt:lpstr>
      <vt:lpstr>Специальное оформление</vt:lpstr>
      <vt:lpstr>ACADEMIC WRITING</vt:lpstr>
      <vt:lpstr>KINDS OF ESSAY</vt:lpstr>
      <vt:lpstr>Opinion essay</vt:lpstr>
      <vt:lpstr>OPINION ESSAY SCHEME</vt:lpstr>
      <vt:lpstr>INTRODUCTION</vt:lpstr>
      <vt:lpstr>Some people believe that it is impossible to overcome differences between members of different generations. Do you agree with this statement? What is your opinion?</vt:lpstr>
      <vt:lpstr>Слайд 7</vt:lpstr>
      <vt:lpstr>Computer games teach us nothing and young people should avoid them </vt:lpstr>
      <vt:lpstr>Слайд 9</vt:lpstr>
      <vt:lpstr>MY OPINION  2 </vt:lpstr>
      <vt:lpstr>Computer  and video games teach us nothing and young people should avoid them.</vt:lpstr>
      <vt:lpstr>ADVANTAGES   /DISADVANTAGES</vt:lpstr>
      <vt:lpstr>ARGUMENTS  for my opinion</vt:lpstr>
      <vt:lpstr>Слайд 14</vt:lpstr>
      <vt:lpstr>Фразы, добавляющие новые аргументы</vt:lpstr>
      <vt:lpstr>2 and 3 arguments</vt:lpstr>
      <vt:lpstr>OPPONENTS OPINION WITH 1 ARGUMENT    MY DISAGREEMENT WITH IT </vt:lpstr>
      <vt:lpstr>OPPONENTS OPINION WITH 1 ARGUMENT   </vt:lpstr>
      <vt:lpstr>My disagreement with opponent’s opinion</vt:lpstr>
      <vt:lpstr>  OPPONENTS OPINION WITH 1 ARGUMENT    MY DISAGREEMENT WITH IT </vt:lpstr>
      <vt:lpstr>CONCLUSION</vt:lpstr>
      <vt:lpstr>CONCLUSION</vt:lpstr>
      <vt:lpstr>Слайд 23</vt:lpstr>
      <vt:lpstr>Слайд 24</vt:lpstr>
      <vt:lpstr>Слайд 25</vt:lpstr>
      <vt:lpstr>Advantages/Disadvantages</vt:lpstr>
      <vt:lpstr>Providing Solutions</vt:lpstr>
      <vt:lpstr>Discursive Essays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WRITING</dc:title>
  <dc:creator>Пользователь</dc:creator>
  <cp:lastModifiedBy>Елена</cp:lastModifiedBy>
  <cp:revision>32</cp:revision>
  <dcterms:created xsi:type="dcterms:W3CDTF">2011-12-13T19:04:59Z</dcterms:created>
  <dcterms:modified xsi:type="dcterms:W3CDTF">2018-01-11T14:42:31Z</dcterms:modified>
</cp:coreProperties>
</file>