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16" r:id="rId2"/>
    <p:sldId id="290" r:id="rId3"/>
    <p:sldId id="312" r:id="rId4"/>
    <p:sldId id="258" r:id="rId5"/>
    <p:sldId id="291" r:id="rId6"/>
    <p:sldId id="292" r:id="rId7"/>
    <p:sldId id="293" r:id="rId8"/>
    <p:sldId id="294" r:id="rId9"/>
    <p:sldId id="295" r:id="rId10"/>
    <p:sldId id="261" r:id="rId11"/>
    <p:sldId id="296" r:id="rId12"/>
    <p:sldId id="297" r:id="rId13"/>
    <p:sldId id="299" r:id="rId14"/>
    <p:sldId id="328" r:id="rId15"/>
    <p:sldId id="327" r:id="rId16"/>
    <p:sldId id="317" r:id="rId17"/>
    <p:sldId id="300" r:id="rId18"/>
    <p:sldId id="301" r:id="rId19"/>
    <p:sldId id="303" r:id="rId20"/>
    <p:sldId id="259" r:id="rId21"/>
    <p:sldId id="305" r:id="rId22"/>
    <p:sldId id="262" r:id="rId23"/>
    <p:sldId id="263" r:id="rId24"/>
    <p:sldId id="265" r:id="rId25"/>
    <p:sldId id="267" r:id="rId26"/>
    <p:sldId id="318" r:id="rId27"/>
    <p:sldId id="319" r:id="rId28"/>
    <p:sldId id="321" r:id="rId29"/>
    <p:sldId id="322" r:id="rId30"/>
    <p:sldId id="323" r:id="rId31"/>
    <p:sldId id="324" r:id="rId32"/>
    <p:sldId id="325" r:id="rId33"/>
    <p:sldId id="326" r:id="rId34"/>
    <p:sldId id="307" r:id="rId35"/>
    <p:sldId id="308" r:id="rId36"/>
    <p:sldId id="309" r:id="rId37"/>
    <p:sldId id="315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C0124-8626-43AB-AC89-EE66B9A5369E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B079-D532-48AA-B6DF-C48D6502C9C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C0124-8626-43AB-AC89-EE66B9A5369E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B079-D532-48AA-B6DF-C48D6502C9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C0124-8626-43AB-AC89-EE66B9A5369E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B079-D532-48AA-B6DF-C48D6502C9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C0124-8626-43AB-AC89-EE66B9A5369E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B079-D532-48AA-B6DF-C48D6502C9C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C0124-8626-43AB-AC89-EE66B9A5369E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B079-D532-48AA-B6DF-C48D6502C9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C0124-8626-43AB-AC89-EE66B9A5369E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B079-D532-48AA-B6DF-C48D6502C9C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C0124-8626-43AB-AC89-EE66B9A5369E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B079-D532-48AA-B6DF-C48D6502C9C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C0124-8626-43AB-AC89-EE66B9A5369E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B079-D532-48AA-B6DF-C48D6502C9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C0124-8626-43AB-AC89-EE66B9A5369E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B079-D532-48AA-B6DF-C48D6502C9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C0124-8626-43AB-AC89-EE66B9A5369E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B079-D532-48AA-B6DF-C48D6502C9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C0124-8626-43AB-AC89-EE66B9A5369E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3B079-D532-48AA-B6DF-C48D6502C9C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7AC0124-8626-43AB-AC89-EE66B9A5369E}" type="datetimeFigureOut">
              <a:rPr lang="ru-RU" smtClean="0"/>
              <a:t>27.02.2014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1D3B079-D532-48AA-B6DF-C48D6502C9C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png"/><Relationship Id="rId7" Type="http://schemas.openxmlformats.org/officeDocument/2006/relationships/hyperlink" Target="http://liliya2010.blog.ru/" TargetMode="External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40;&#1076;&#1084;&#1080;&#1085;&#1080;&#1089;&#1090;&#1088;&#1072;&#1090;&#1086;&#1088;\&#1056;&#1072;&#1073;&#1086;&#1095;&#1080;&#1081;%20&#1089;&#1090;&#1086;&#1083;\&#1044;&#1086;&#1084;&#1073;&#1099;&#1088;&#1072;\1.mp3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druzya.com/forum/threads/komuz.2196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jpeg"/><Relationship Id="rId4" Type="http://schemas.openxmlformats.org/officeDocument/2006/relationships/hyperlink" Target="http://liliya2010.blog.ru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karman.zahav.ru/Articles/1689/cultura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hyperlink" Target="http://www.gnesinhall.ru/afisha/koncert-orkestra-kazahskih-narodnyh-instrumentov-kazahskoj-nacionalnoj-kons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www.g-to-g.com/?module=61&amp;version=rus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www.astana.kz/ru/modules/material/1641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vs0001.stepnogorsk.akmoedu.kz/index.php?d=9A2D5FB388C50ED2&amp;p=docs-view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krascult.ru/novosti/177-traditsionnoe-iskusstvo-raznykh-stran-mira-v-krasnoyarske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special.astrobl.ru/news/63676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kk.wikipedia.org/w/index.php?title=%D0%9D%D0%B0%D1%83%D1%88%D0%B0&amp;action=edit&amp;redlink=1" TargetMode="External"/><Relationship Id="rId13" Type="http://schemas.openxmlformats.org/officeDocument/2006/relationships/hyperlink" Target="http://kk.wikipedia.org/wiki/%D3%98%D0%BC%D1%96%D1%80%D0%B5_%D2%9A%D0%B0%D1%88%D0%B0%D1%83%D0%B1%D0%B0%D0%B5%D0%B2" TargetMode="External"/><Relationship Id="rId3" Type="http://schemas.openxmlformats.org/officeDocument/2006/relationships/hyperlink" Target="http://kk.wikipedia.org/wiki/%D0%94%D3%99%D1%83%D0%BB%D0%B5%D1%82%D0%BA%D0%B5%D1%80%D0%B5%D0%B9" TargetMode="External"/><Relationship Id="rId7" Type="http://schemas.openxmlformats.org/officeDocument/2006/relationships/hyperlink" Target="http://kk.wikipedia.org/wiki/%D0%94%D0%B8%D0%BD%D0%B0_%D0%9D%D2%B1%D1%80%D0%BF%D0%B5%D0%B9%D1%96%D1%81%D0%BE%D0%B2%D0%B0" TargetMode="External"/><Relationship Id="rId12" Type="http://schemas.openxmlformats.org/officeDocument/2006/relationships/hyperlink" Target="http://kk.wikipedia.org/wiki/%D0%9A%D0%B5%D0%BD%D0%B5%D0%BD" TargetMode="External"/><Relationship Id="rId17" Type="http://schemas.openxmlformats.org/officeDocument/2006/relationships/image" Target="../media/image27.jpeg"/><Relationship Id="rId2" Type="http://schemas.openxmlformats.org/officeDocument/2006/relationships/hyperlink" Target="http://kk.wikipedia.org/wiki/%D2%9A%D2%B1%D1%80%D0%BC%D0%B0%D0%BD%D2%93%D0%B0%D0%B7%D1%8B" TargetMode="External"/><Relationship Id="rId16" Type="http://schemas.openxmlformats.org/officeDocument/2006/relationships/hyperlink" Target="http://www.almaty.tv/news/news/vechnaya-muzyka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kk.wikipedia.org/wiki/%D0%A1%D2%AF%D0%B3%D1%96%D1%80" TargetMode="External"/><Relationship Id="rId11" Type="http://schemas.openxmlformats.org/officeDocument/2006/relationships/hyperlink" Target="http://kk.wikipedia.org/wiki/%D0%96%D0%B0%D1%8F%D1%83_%D0%9C%D2%B1%D1%81%D0%B0" TargetMode="External"/><Relationship Id="rId5" Type="http://schemas.openxmlformats.org/officeDocument/2006/relationships/hyperlink" Target="http://kk.wikipedia.org/wiki/%D2%9A%D0%B0%D0%B7%D0%B0%D0%BD%D2%93%D0%B0%D0%BF" TargetMode="External"/><Relationship Id="rId15" Type="http://schemas.openxmlformats.org/officeDocument/2006/relationships/hyperlink" Target="http://kk.wikipedia.org/wiki/%D0%91%D0%B0%D0%B9%D0%B1%D0%BE%D1%81%D1%8B%D0%BD%D0%BE%D0%B2_%D2%9A%D0%B0%D0%B9%D1%80%D0%B0%D1%82" TargetMode="External"/><Relationship Id="rId10" Type="http://schemas.openxmlformats.org/officeDocument/2006/relationships/hyperlink" Target="http://kk.wikipedia.org/wiki/%D0%90%D2%9B%D0%B0%D0%BD_%D1%81%D0%B5%D1%80%D1%96" TargetMode="External"/><Relationship Id="rId4" Type="http://schemas.openxmlformats.org/officeDocument/2006/relationships/hyperlink" Target="http://kk.wikipedia.org/wiki/%D0%A2%D3%99%D1%82%D1%82%D1%96%D0%BC%D0%B1%D0%B5%D1%82" TargetMode="External"/><Relationship Id="rId9" Type="http://schemas.openxmlformats.org/officeDocument/2006/relationships/hyperlink" Target="http://kk.wikipedia.org/wiki/%D0%91%D1%96%D1%80%D0%B6%D0%B0%D0%BD_%D1%81%D0%B0%D0%BB" TargetMode="External"/><Relationship Id="rId14" Type="http://schemas.openxmlformats.org/officeDocument/2006/relationships/hyperlink" Target="http://kk.wikipedia.org/wiki/%D2%9A%D2%B1%D1%80%D0%BC%D0%B0%D0%BD%D2%93%D0%B0%D0%BB%D0%B8%D0%B5%D0%B2_%D2%92%D0%B0%D1%80%D0%B8%D1%84%D0%BE%D0%BB%D0%BB%D0%B0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hyperlink" Target="http://foto.mail.ru/community/historyturk/136/147#148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hyperlink" Target="http://hameleons.com/uploads/posts/2014-02/1392701384_nauryz-plakaty.jpg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hyperlink" Target="http://kazprose.kazjur.kz/2010/05/31/%D0%B4%D0%BE%D0%BC%D0%B1%D1%8B%D1%80%D0%B0-%D0%B4%D0%BE%D0%BC%D0%B1%D1%8B%D1%80%D0%B0-%D0%B4%D0%BE%D0%BC%D0%B1%D1%8B%D1%80/" TargetMode="Externa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hyperlink" Target="http://kazprose.kazjur.kz/2010/05/31/%D0%B4%D0%BE%D0%BC%D0%B1%D1%8B%D1%80%D0%B0-%D0%B4%D0%BE%D0%BC%D0%B1%D1%8B%D1%80%D0%B0-%D0%B4%D0%BE%D0%BC%D0%B1%D1%8B%D1%80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podelki-luchshie.ru/razdeli/suvenir/dombira-suvenir.html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ipart-collection.ru/tipi-klipartov/uzori/kliparti-kazahskie-uzori.html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hyperlink" Target="http://afisha.kz/news/kontserty/culture_2193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hyperlink" Target="http://www.clipart-collection.ru/tipi-klipartov/uzori/kliparti-kazahskie-uzori.html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hyperlink" Target="http://www.clipart-collection.ru/tipi-klipartov/uzori/kliparti-kazahskie-uzori.html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ipart-collection.ru/tipi-klipartov/uzori/kliparti-kazahskie-uzori.html" TargetMode="Externa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hyperlink" Target="http://upload.wikimedia.org/wikipedia/kk/5/50/Akindar_aitisi.JPG" TargetMode="Externa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hyperlink" Target="http://hameleons.com/tags/%ED%E0%F0%EE%E4%ED%FB%E9/" TargetMode="Externa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kk.wikipedia.org/wiki/%D0%90%D2%93%D0%B0%D1%88" TargetMode="External"/><Relationship Id="rId3" Type="http://schemas.openxmlformats.org/officeDocument/2006/relationships/hyperlink" Target="http://kk.wikipedia.org/w/index.php?title=%D0%A2%D2%B1%D0%B6%D1%8B%D0%BC_%D0%B0%D2%93%D0%B0%D1%88&amp;action=edit&amp;redlink=1" TargetMode="External"/><Relationship Id="rId7" Type="http://schemas.openxmlformats.org/officeDocument/2006/relationships/hyperlink" Target="http://kk.wikipedia.org/wiki/%D3%98%D0%B4%D1%96%D1%81" TargetMode="External"/><Relationship Id="rId2" Type="http://schemas.openxmlformats.org/officeDocument/2006/relationships/hyperlink" Target="http://kk.wikipedia.org/w/index.php?title=%D0%A2%D0%B8%D0%B5%D0%BA&amp;action=edit&amp;redlink=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kk.wikipedia.org/wiki/%D3%A8%D1%80%D0%BD%D0%B5%D0%BA" TargetMode="External"/><Relationship Id="rId5" Type="http://schemas.openxmlformats.org/officeDocument/2006/relationships/hyperlink" Target="http://kk.wikipedia.org/w/index.php?title=%D0%A2%D2%AF%D0%B9%D0%BC%D0%B5&amp;action=edit&amp;redlink=1" TargetMode="External"/><Relationship Id="rId10" Type="http://schemas.openxmlformats.org/officeDocument/2006/relationships/image" Target="../media/image2.png"/><Relationship Id="rId4" Type="http://schemas.openxmlformats.org/officeDocument/2006/relationships/hyperlink" Target="http://kk.wikipedia.org/wiki/%D2%9A%D0%B0%D0%BB%D2%9B%D0%B0" TargetMode="External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n.kz/u48230/blogpost/30769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29188"/>
            <a:ext cx="2028825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3286125"/>
            <a:ext cx="20272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0"/>
            <a:ext cx="20272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3063"/>
            <a:ext cx="2028825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50" y="6572250"/>
            <a:ext cx="2857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84238" y="526007"/>
            <a:ext cx="74321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Асыл қазына - домбыра </a:t>
            </a:r>
            <a:endParaRPr lang="ru-RU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8" name="Рисунок 7" descr="F:\фото\20131031_104222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485" t="9959"/>
          <a:stretch/>
        </p:blipFill>
        <p:spPr bwMode="auto">
          <a:xfrm rot="5400000">
            <a:off x="3134874" y="2137973"/>
            <a:ext cx="5438214" cy="37160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4" descr="http://stat8.blog.ru/lr/0c0525179ea1aa28ff8a90285e3ad9a6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9" t="2949" r="31165" b="1"/>
          <a:stretch/>
        </p:blipFill>
        <p:spPr bwMode="auto">
          <a:xfrm>
            <a:off x="1043608" y="1643064"/>
            <a:ext cx="2447737" cy="5043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332656"/>
            <a:ext cx="756083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Домбыраның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endParaRPr lang="ru-RU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 халықтарының барлығында домбыра аспабы қолданылады.</a:t>
            </a:r>
          </a:p>
          <a:p>
            <a:pPr algn="ctr"/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 халқында - домбыра, </a:t>
            </a:r>
          </a:p>
          <a:p>
            <a:pPr algn="ctr"/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кырғыз халқында –қолқумуз, </a:t>
            </a:r>
          </a:p>
          <a:p>
            <a:pPr algn="ctr"/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башқұрт халқында- думбура,</a:t>
            </a:r>
          </a:p>
          <a:p>
            <a:pPr algn="ctr"/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түріктерде -саз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http://img202.echo.cx/img202/8692/aspap18ux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441199"/>
            <a:ext cx="4821535" cy="3300169"/>
          </a:xfrm>
          <a:prstGeom prst="rect">
            <a:avLst/>
          </a:prstGeom>
          <a:solidFill>
            <a:schemeClr val="bg2">
              <a:lumMod val="25000"/>
            </a:schemeClr>
          </a:solidFill>
          <a:extLst/>
        </p:spPr>
      </p:pic>
      <p:pic>
        <p:nvPicPr>
          <p:cNvPr id="12292" name="Picture 4" descr="http://stat8.blog.ru/lr/0c0525179ea1aa28ff8a90285e3ad9a6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2" t="4000" r="32676"/>
          <a:stretch/>
        </p:blipFill>
        <p:spPr bwMode="auto">
          <a:xfrm>
            <a:off x="82514" y="2089082"/>
            <a:ext cx="1656184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6762" y="103260"/>
            <a:ext cx="20272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6632" y="-388"/>
            <a:ext cx="20272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378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content.foto.my.mail.ru/community/tyurkskijmuzyki/131/h-1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8280920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188640"/>
            <a:ext cx="88569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Қазақтың үрмелі аспаптары: сазсырнай, үскірік,  тастауық 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21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content.foto.my.mail.ru/community/tyurkskijmuzyki/131/h-1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2776"/>
            <a:ext cx="741682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4661" y="116632"/>
            <a:ext cx="862241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Қазақтың ұрмалы аспаптары: </a:t>
            </a:r>
          </a:p>
          <a:p>
            <a:pPr algn="ctr"/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данғыра, дауылпаз, қоңырау, дабыл</a:t>
            </a:r>
            <a:endParaRPr lang="ru-RU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62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images.zahav.ru/NewConsumerimages/4_2012/b_02_04_2012_11_04_34_29207497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5019675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http://gnesinhall.ru/images/uploads/kaz_nar_ork1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418" y="3573016"/>
            <a:ext cx="4951581" cy="329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5201" y="260648"/>
            <a:ext cx="643131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Ұлттық аспаптардан құрылған  топ – </a:t>
            </a:r>
          </a:p>
          <a:p>
            <a:pPr algn="r"/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оркестр деп  аталады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92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http://www.g-to-g.com/picts/user/kazakhstan/rianewskaz09.jpg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4387" r="-4218"/>
          <a:stretch/>
        </p:blipFill>
        <p:spPr bwMode="auto">
          <a:xfrm>
            <a:off x="801491" y="1772816"/>
            <a:ext cx="7982291" cy="480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7475" y="281617"/>
            <a:ext cx="70272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Домбыраны ең алғаш оркестрге қосқан – </a:t>
            </a:r>
          </a:p>
          <a:p>
            <a:r>
              <a:rPr lang="kk-KZ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зерттеуші музыкант Александр Затаевич 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32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musicheritage.nlrk.kz/uploads/image/zataevic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1728192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260648"/>
            <a:ext cx="676875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Затаевич</a:t>
            </a:r>
            <a:r>
              <a:rPr lang="ru-RU" sz="24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Александр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(1869 - 1936) музыкант, этнограф, композитор,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ССР -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нің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артисі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1920 ж.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бабымен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Орынборға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қазақтың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әндері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күйлерін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тұңғыш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естиді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Алғашқыда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музыканттың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жаңаға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қызығушылығы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Мұнан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соң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әндердің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әуендік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байлығы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кәсіби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ортада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беймәлімдігі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Затаевичты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халықтық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творчествоны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оны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терең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зерттеуге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2300-ден аса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музыкалық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фольклорлық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шығармаларын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жазып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Қырғыз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халқының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1000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әні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"500"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әні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күйі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жарияланған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томы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фольклористикасындағы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толыққанды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Затаевичтің</a:t>
            </a:r>
            <a:r>
              <a:rPr lang="ru-RU" sz="2400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 .</a:t>
            </a: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9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img.astana.kz/c/813eda5832257ef793f66a6fdbfd7f0c/600/450/5/1/1/9/6/317ead6c4695bab37583ee8224f.png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81"/>
          <a:stretch/>
        </p:blipFill>
        <p:spPr bwMode="auto">
          <a:xfrm>
            <a:off x="260795" y="188640"/>
            <a:ext cx="4355859" cy="324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http://go1.imgsmail.ru/imgpreview?key=http%3A//s.k1.kz/localStorage/collection/ec/da/68/c1/ecda68c1_resizedScaled_659to439.jpg&amp;mb=imgdb_preview_8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3284984"/>
            <a:ext cx="4104456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466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vs0001.stepnogorsk.akmoedu.kz/docs/9A2D5FB388C50ED2/2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130" y="692696"/>
            <a:ext cx="6993253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59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krascult.ru/upload/images/Kostanaiskii%20orkestr%282%29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495" y="1628800"/>
            <a:ext cx="6096000" cy="405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5616" y="620688"/>
            <a:ext cx="6815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Оркестрді дирижер  басқарады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64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special.astrobl.ru/sites/default/files/styles/large_news/public/images/teasers/shalkyma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6672"/>
            <a:ext cx="761047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060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ф\Жиде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11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8881" y="1574075"/>
            <a:ext cx="84249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Домбыра аспабы халықтық кәсіби өнердің туып-қалыптасуына, өркендеуіне негіз болған. Байжігіт, </a:t>
            </a:r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Құрманғазы"/>
              </a:rPr>
              <a:t>Құрманғазы</a:t>
            </a:r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tooltip="Дәулеткерей"/>
              </a:rPr>
              <a:t>Дәулеткерей</a:t>
            </a:r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Тәттімбет"/>
              </a:rPr>
              <a:t>Тәттімбет</a:t>
            </a:r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Сейтек, </a:t>
            </a:r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Қазанғап"/>
              </a:rPr>
              <a:t>Қазанғап</a:t>
            </a:r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tooltip="Сүгір"/>
              </a:rPr>
              <a:t>Сүгір</a:t>
            </a:r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Тоқа, т.б. даңқты күйшілердің төкпе, шертпе күй дәстүрлерінің тууы, дамуы осы Домбыра аспабымен тікелей байланысты. Олардың дәстүрін, мұрасын бүгінгі күнге жеткізген </a:t>
            </a:r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tooltip="Дина Нұрпейісова"/>
              </a:rPr>
              <a:t>Дина Нұрпейісова</a:t>
            </a:r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Ә. Хасенов, </a:t>
            </a:r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 tooltip="Науша (мұндай бет жоқ)"/>
              </a:rPr>
              <a:t>Науша</a:t>
            </a:r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Махамбет Бөкейхановтар, Т. Момбеков, М. Хамзин, Қ. Жантілеуов, С. Балмағамбетов, Л. Мұхитов, т.б. сияқты домбырашылар болса, қазіргі майталман орындаушылар – Қ. Ахмедияров, У. Бекенов, Р. Ғабдиев, С. Шәкіратов, Б. Ысқақов, Б. Тілеуханов, А. Үлкенбаева, А. Райымбергенов, т.б.</a:t>
            </a:r>
          </a:p>
          <a:p>
            <a:pPr algn="just"/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Домбыра – тек күй тартуға ғана емес, ән айтқанда сүйемел үшін де қолданылатын аспап. </a:t>
            </a:r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 tooltip="Біржан сал"/>
              </a:rPr>
              <a:t>Біржан сал</a:t>
            </a:r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 tooltip="Ақан сері"/>
              </a:rPr>
              <a:t>Ақан сері</a:t>
            </a:r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 tooltip="Жаяу Мұса"/>
              </a:rPr>
              <a:t>Жаяу Мұса</a:t>
            </a:r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Мұхит, Мәди, </a:t>
            </a:r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 tooltip="Кенен"/>
              </a:rPr>
              <a:t>Кенен</a:t>
            </a:r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 tooltip="Әміре Қашаубаев"/>
              </a:rPr>
              <a:t>Әміре Қашаубаев</a:t>
            </a:r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М.Ержанов, Ж.Елебеков, </a:t>
            </a:r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 tooltip="Құрманғалиев Ғарифолла"/>
              </a:rPr>
              <a:t>Ғ.Құрманғалиев</a:t>
            </a:r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 tooltip="Байбосынов Қайрат"/>
              </a:rPr>
              <a:t>Қ.Байбосынов</a:t>
            </a:r>
            <a:r>
              <a:rPr lang="kk-KZ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т.б. белгілі әншілер домбыраның әнге әр беріп, әншіге демеу болатынын дәлелдеді.</a:t>
            </a:r>
            <a:endParaRPr lang="kk-KZ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http://www.almaty.tv/upload/iblock/0dd/0dd120b792183901def189128a406d4e.jpg">
            <a:hlinkClick r:id="rId16"/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866" y="36399"/>
            <a:ext cx="2232248" cy="155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68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272465"/>
            <a:ext cx="684917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Нұрпеисова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Дина (1861-1955) -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дәстүрлі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өнер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өкілі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композитор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орындаушы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Құрманғазының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шәкірті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ҚазССР-нің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артисі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Динаның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шығармашылығы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өткенді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жалғастырады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өнер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жолы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кезең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аралығындағы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байланыстырушы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буын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өтпелі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кезең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күрделілігімең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қарама-қайшылығымен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өміріндегі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ірі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оқиғалармен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(1916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ұлт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азаттық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революция,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Отан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соғысы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соғыстан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соңғы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қалпына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келтіру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кезеңі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ерекшеленеді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Дина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ұстаздарынан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үйрене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домбыра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шеберлігін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соғыстан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соңғы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бейбіт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кезеңдегі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ұрпаққа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үйретеді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Динаның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шығармалары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классикалық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домбыра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өнерінің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өміршең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негізіне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айналды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"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Бұлбұл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","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Көген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түп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","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Байжұма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 "16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Әсем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қоңыр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","Той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бастар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","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жазасы","Сауыншы","8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наурыз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тағы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Аңыздар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тарауында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"16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күйінің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шығу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тарихы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баяндалған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5" descr="C:\Documents and Settings\Администратор\Рабочий стол\untitled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2465"/>
            <a:ext cx="2088232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112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620688"/>
            <a:ext cx="653447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Дәулеткерей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Шығайұлы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(1820-1887) - композитор,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күйші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Дәулеткерей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рухани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аса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көңіл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бөлген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бағыттағы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көзқарасын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қорғаған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саяхат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жасап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өнер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рухани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саладағы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адамдармен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кездесіп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жай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халықтың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тұрмысы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өмірін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зерттеген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Композитор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өміріндегі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аса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елеулі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оқиғаның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күйші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Құрманғазымен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кездесуі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Дәулеткерей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творчествосына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Құрманғазыдан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Соқыр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Есжан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Байжұма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Мүсірәлі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күйшілердің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ықпалы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Осындай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азаматтық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көзқарасының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қалыптасып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шығармашылығы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дамыды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Дәулеткерей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шығармалары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алдыңғы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қатарлы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көзқарастарды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философиясын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лирикасын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көрсетеді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Дәулеткерейдің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күйлері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"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Ақбала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қыз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қалған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Байжұма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Жігер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Құдаша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т. б.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қазақтың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музыка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мәдениетінің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алтын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қорына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қосылды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C:\Documents and Settings\Администратор\Рабочий стол\shigaev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1" y="332655"/>
            <a:ext cx="2249488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85372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32332" y="548680"/>
            <a:ext cx="606672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Кұрманғазы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Сағырбайұлы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(1848-1889) - композитор-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күйші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қазақтың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аспапты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музыка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өнерінің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классигі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Құрманғазы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музыка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мәдениетінде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айрықша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даласының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тынысы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жүрек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соғысын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шексіз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өлкедегі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алып-қашпа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жел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әнін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білгіңіз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келсе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тұяғының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дүбірінен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қуаныш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тасқынын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сезгіңіз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келсе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халқының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рухани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күшін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биіктігін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мықтылығын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танығыңыз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келсе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Құрманғазы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күйін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тыңдаңыз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"Сары -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Арқа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 "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Балбырауын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Серпер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Адай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сынды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күйлері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қазақтарда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Отан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ел  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ұғымдармен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"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Аңыздар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тарихында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Құрманғазының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"Сары-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Арқа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күйінің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шығу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тарихы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</a:t>
            </a:r>
            <a:r>
              <a:rPr lang="ru-RU" dirty="0" err="1" smtClean="0">
                <a:effectLst/>
              </a:rPr>
              <a:t>н</a:t>
            </a:r>
            <a:r>
              <a:rPr lang="ru-RU" dirty="0" smtClean="0">
                <a:effectLst/>
              </a:rPr>
              <a:t>.</a:t>
            </a:r>
            <a:endParaRPr lang="ru-RU" dirty="0"/>
          </a:p>
        </p:txBody>
      </p:sp>
      <p:pic>
        <p:nvPicPr>
          <p:cNvPr id="4" name="Picture 2" descr="C:\Documents and Settings\Администратор\Рабочий стол\kurmangazi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246380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58844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musicheritage.nlrk.kz/uploads/image/tattimb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60648"/>
            <a:ext cx="2736304" cy="3303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3564442"/>
            <a:ext cx="554461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Тәттімбет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Қазанғапұлы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(1815-1862) -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күйші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домбырашы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шертпе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күйді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мектебінің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салушылардың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Тәттімбет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әрқилы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Қосбасар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Саржайлау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 "Сары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өзен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Терісқақпай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Былқылдақ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Боз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айғыр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Балбырауын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Қара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жорға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т. б.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Тәттімбет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күйлері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лирикалық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негізді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тереңдігімен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сезімнің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дарқандығымен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ерекшеленеді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7529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:\ф\images (1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266" y="404664"/>
            <a:ext cx="1828800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6" y="431086"/>
            <a:ext cx="5622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</a:t>
            </a:r>
            <a:r>
              <a:rPr lang="kk-KZ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азіргі заманның күйшілері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699" name="Picture 3" descr="F:\ф\images (2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3024336" cy="218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" name="Picture 4" descr="F:\ф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05065"/>
            <a:ext cx="3312368" cy="244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1" name="Picture 5" descr="F:\ф\загруженное (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967" y="3068960"/>
            <a:ext cx="2560890" cy="338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F:\ф\загруженное (7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771" y="1484785"/>
            <a:ext cx="2589405" cy="218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27662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5" y="476672"/>
            <a:ext cx="669674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Мамырдың</a:t>
            </a:r>
            <a:r>
              <a:rPr lang="ru-RU" sz="36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30-ы, </a:t>
            </a:r>
            <a:r>
              <a:rPr lang="ru-RU" sz="36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жексенбі</a:t>
            </a:r>
            <a:r>
              <a:rPr lang="ru-RU" sz="36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күні</a:t>
            </a:r>
            <a:r>
              <a:rPr lang="ru-RU" sz="36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Шынжаңны</a:t>
            </a:r>
            <a:r>
              <a:rPr lang="ru-RU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ң</a:t>
            </a:r>
            <a:r>
              <a:rPr lang="ru-RU" sz="36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Тарбағатай</a:t>
            </a:r>
            <a:r>
              <a:rPr lang="ru-RU" sz="36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аймағына</a:t>
            </a:r>
            <a:r>
              <a:rPr lang="ru-RU" sz="36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</a:t>
            </a:r>
            <a:r>
              <a:rPr lang="ru-RU" sz="36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Толы </a:t>
            </a:r>
            <a:r>
              <a:rPr lang="ru-RU" sz="36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ауданында</a:t>
            </a:r>
            <a:r>
              <a:rPr lang="ru-RU" sz="36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28 </a:t>
            </a:r>
            <a:r>
              <a:rPr lang="ru-RU" sz="36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ұлттан</a:t>
            </a:r>
            <a:r>
              <a:rPr lang="ru-RU" sz="36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құралған</a:t>
            </a:r>
            <a:r>
              <a:rPr lang="ru-RU" sz="36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10495 </a:t>
            </a:r>
            <a:r>
              <a:rPr lang="ru-RU" sz="36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домбырашы</a:t>
            </a:r>
            <a:r>
              <a:rPr lang="ru-RU" sz="36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36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мезетте</a:t>
            </a:r>
            <a:r>
              <a:rPr lang="ru-RU" sz="36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6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36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6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күйін</a:t>
            </a:r>
            <a:r>
              <a:rPr lang="ru-RU" sz="36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шертіп</a:t>
            </a:r>
            <a:r>
              <a:rPr lang="ru-RU" sz="36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Гиннесті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ң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рекордтар</a:t>
            </a:r>
            <a:r>
              <a:rPr lang="ru-RU" sz="36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кітабына</a:t>
            </a:r>
            <a:r>
              <a:rPr lang="ru-RU" sz="36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енді</a:t>
            </a:r>
            <a:r>
              <a:rPr lang="ru-RU" sz="36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6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</a:t>
            </a:r>
            <a:r>
              <a:rPr lang="ru-RU" sz="36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kk-KZ" sz="36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ғ</a:t>
            </a:r>
            <a:r>
              <a:rPr lang="ru-RU" sz="36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асырда</a:t>
            </a:r>
            <a:r>
              <a:rPr lang="ru-RU" sz="36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36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сүрген</a:t>
            </a:r>
            <a:r>
              <a:rPr lang="ru-RU" sz="36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қазақты</a:t>
            </a:r>
            <a:r>
              <a:rPr lang="ru-RU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ң</a:t>
            </a:r>
            <a:r>
              <a:rPr lang="ru-RU" sz="36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36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күйшісі</a:t>
            </a:r>
            <a:r>
              <a:rPr lang="ru-RU" sz="36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Бейсенбі</a:t>
            </a:r>
            <a:r>
              <a:rPr lang="ru-RU" sz="36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Дөненбайұлының</a:t>
            </a:r>
            <a:r>
              <a:rPr lang="ru-RU" sz="36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туындысы</a:t>
            </a:r>
            <a:r>
              <a:rPr lang="ru-RU" sz="36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Фото Домбра">
            <a:hlinkClick r:id="rId2" tooltip="Следующее фото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33" r="31156"/>
          <a:stretch/>
        </p:blipFill>
        <p:spPr bwMode="auto">
          <a:xfrm>
            <a:off x="6980972" y="188640"/>
            <a:ext cx="1898073" cy="3771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Плакаты Наурыз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47" t="57730" r="13013" b="6190"/>
          <a:stretch/>
        </p:blipFill>
        <p:spPr bwMode="auto">
          <a:xfrm>
            <a:off x="6980972" y="3960542"/>
            <a:ext cx="1898073" cy="2730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8331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www.namys.kz/img/F593B947-FA5D-4F8E-95DB-AFCE937C0E38_w270_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4"/>
          <a:stretch/>
        </p:blipFill>
        <p:spPr bwMode="auto">
          <a:xfrm>
            <a:off x="1187624" y="188640"/>
            <a:ext cx="712879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2188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kazprose.files.wordpress.com/2010/05/toly20-20dombira20021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05" y="980728"/>
            <a:ext cx="8065435" cy="518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88879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kazprose.files.wordpress.com/2010/05/toly20-20dombira20001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548680"/>
            <a:ext cx="8458200" cy="563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3816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mages.satu.kz/1562364_w640_h640_img1316.jpg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5" t="10481" r="8524"/>
          <a:stretch/>
        </p:blipFill>
        <p:spPr bwMode="auto">
          <a:xfrm>
            <a:off x="6911752" y="188640"/>
            <a:ext cx="2232248" cy="2564904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  <a:sp3d>
            <a:bevelT prst="relaxedInse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476672"/>
            <a:ext cx="705678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Домбыра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қазақтың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аспабы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Домбыра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халқының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үйінде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міндетті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аспап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есептелген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музыкалық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аспаптың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болу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тарихы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ғасырлар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қойнауына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кетеді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Ежелгі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Хорезм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қаласының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қазбаларынан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археологтар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шекті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құралдарда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ойнап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тұрған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музыкантардың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терракотты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бейнелерін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тапқан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Аспаптар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көлемі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қалыбының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дыбысталу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күшіне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көлемі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дыбысталуы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сондай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Дыбысталу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сипатына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оң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техникасының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әсері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бар: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төкпе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күйлерде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дыбыс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білезігін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күшті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сілку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ішекті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қағумен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алынса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   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шертпе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күйлерде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дыбыс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жекелеген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саусақтарымен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шектерді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шерту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Осылайша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домбыра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күйдің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орындалуы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тығыз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бар.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Домбыра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 тек  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шекті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шекті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 де  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шекті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домбыра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аимақтарында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кездескен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   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қазірп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бүл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аспап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 тек     Семей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облысында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сақталған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996952"/>
            <a:ext cx="20272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844586"/>
            <a:ext cx="20272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255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http://content.foto.my.mail.ru/community/tyurkskijmuzyki/131/h-1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905" y="1052736"/>
            <a:ext cx="5976664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tabisu.kz/uzori/oiu-x35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9797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34257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afisha.kz/data/content/images/culture/18%20%D0%B0%D0%BF%D1%80%D0%B5%D0%BB%D1%8F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12912"/>
            <a:ext cx="7620000" cy="533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tabisu.kz/uzori/oiu-x35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8356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0594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F:\ф\images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212" y="2243137"/>
            <a:ext cx="1933575" cy="237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content.foto.my.mail.ru/community/tyurkskijmuzyki/131/h-1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145704"/>
            <a:ext cx="5715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tabisu.kz/uzori/oiu-x35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0909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39917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1" descr="F:\ф\images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680297"/>
            <a:ext cx="4968552" cy="547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tabisu.kz/uzori/oiu-x35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0909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4225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Айтыстың өнердегі орны қаншалықты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6632"/>
            <a:ext cx="62865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1" y="3573016"/>
            <a:ext cx="857822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Айтыс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көне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дәуірден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келе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асыл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мұралардың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Асыл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құнды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мұраларымыз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иелігінде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Ащы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шындықты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өткір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сынды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айтыс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жеткізіп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отырған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ата-бабаларымыз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айтыскерлеріміздің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іштен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қынжылатын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орындары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да бар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шығар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Айтыс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жалғасын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тауып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келе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құнды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мұра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десек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қоғамдағы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айтысқа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қарап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жалғасын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таппай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екен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ойлап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қаламын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айтысты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дәріптеу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сыйлау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құрметтеу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бүгінгі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таңда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Мұра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етіп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қалдырған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саңлақтары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Шөже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ақын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Балта,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Біржан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Сара,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Доспамбет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Құлмамбет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айтыскерлеріміздің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орнын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толтырып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жатқандар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көрінбейді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3700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Сурет:Akindar aitisi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1" y="2636912"/>
            <a:ext cx="5456668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71600" y="394339"/>
            <a:ext cx="6536789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Айтыстың түрлері: қайым айтыс,</a:t>
            </a:r>
          </a:p>
          <a:p>
            <a:pPr algn="ctr"/>
            <a:r>
              <a:rPr lang="kk-KZ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жұмбақ айтыс, өтірік өлең, </a:t>
            </a:r>
          </a:p>
          <a:p>
            <a:pPr algn="ctr"/>
            <a:r>
              <a:rPr lang="kk-KZ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 бен жігіт айтысы,</a:t>
            </a:r>
          </a:p>
          <a:p>
            <a:pPr algn="ctr"/>
            <a:r>
              <a:rPr lang="kk-KZ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топтасып айтысы</a:t>
            </a:r>
          </a:p>
          <a:p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3769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504056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Домбыра</a:t>
            </a:r>
            <a:r>
              <a:rPr lang="ru-RU" sz="32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32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аңыз</a:t>
            </a:r>
            <a:endParaRPr lang="ru-RU" sz="3200" dirty="0" smtClean="0">
              <a:solidFill>
                <a:srgbClr val="7030A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Жаумен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күрестен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ұзақ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жолдан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шаршап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шалдығып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келе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батыр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жолда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кездескен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ауылға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тоқтап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демалмақшы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Жар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жағасындағы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көлеңкеге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отырған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батыр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ағаштың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бөлігін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кесіп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аттың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қылын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тартып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жасаған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аспаптан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дыбыс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шығармақшы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аспап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дыбыс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бермейді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Оны батыр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қасына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қояды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да,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ұйықтап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қалады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оянса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аспаптан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өздігінен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дыбыс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шығып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жатыр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екен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дейді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Аспапты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қолына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қараса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домбыраның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басына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шектің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астына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салынған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ағаш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кертпені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көреді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мұны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шайтанның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шешеді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Сонан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"шайтан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тиек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аталып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қылынан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тартылған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шекті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тиексіз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аспаптар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ерте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қолданылған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http://hameleons.com/uploads/posts/2011-07/thumbs/1309585573_ornament-dombra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340768"/>
            <a:ext cx="3510558" cy="4939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2305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29188"/>
            <a:ext cx="2028825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3286125"/>
            <a:ext cx="20272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0"/>
            <a:ext cx="20272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3063"/>
            <a:ext cx="2028825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214438" y="1428750"/>
            <a:ext cx="7072312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kk-KZ" altLang="ru-RU" sz="3200" b="1" dirty="0">
                <a:solidFill>
                  <a:srgbClr val="7030A0"/>
                </a:solidFill>
                <a:latin typeface="Times New Roman KZ" pitchFamily="18" charset="0"/>
                <a:ea typeface="Times New Roman KZ" pitchFamily="18" charset="0"/>
                <a:cs typeface="Times New Roman KZ" pitchFamily="18" charset="0"/>
              </a:rPr>
              <a:t>Домбыра жүрегіммен үндес едің,</a:t>
            </a:r>
          </a:p>
          <a:p>
            <a:pPr eaLnBrk="1" hangingPunct="1"/>
            <a:r>
              <a:rPr lang="kk-KZ" altLang="ru-RU" sz="3200" b="1" dirty="0">
                <a:solidFill>
                  <a:srgbClr val="7030A0"/>
                </a:solidFill>
                <a:latin typeface="Times New Roman KZ" pitchFamily="18" charset="0"/>
                <a:ea typeface="Times New Roman KZ" pitchFamily="18" charset="0"/>
                <a:cs typeface="Times New Roman KZ" pitchFamily="18" charset="0"/>
              </a:rPr>
              <a:t>Өзіңмен сырласымдай тілдесемін.</a:t>
            </a:r>
          </a:p>
          <a:p>
            <a:pPr eaLnBrk="1" hangingPunct="1"/>
            <a:r>
              <a:rPr lang="kk-KZ" altLang="ru-RU" sz="3200" b="1" dirty="0">
                <a:solidFill>
                  <a:srgbClr val="7030A0"/>
                </a:solidFill>
                <a:latin typeface="Times New Roman KZ" pitchFamily="18" charset="0"/>
                <a:ea typeface="Times New Roman KZ" pitchFamily="18" charset="0"/>
                <a:cs typeface="Times New Roman KZ" pitchFamily="18" charset="0"/>
              </a:rPr>
              <a:t>Бабамнан қалған мұра сен болмасаң,</a:t>
            </a:r>
          </a:p>
          <a:p>
            <a:pPr eaLnBrk="1" hangingPunct="1"/>
            <a:r>
              <a:rPr lang="kk-KZ" altLang="ru-RU" sz="3200" b="1" dirty="0">
                <a:solidFill>
                  <a:srgbClr val="7030A0"/>
                </a:solidFill>
                <a:latin typeface="Times New Roman KZ" pitchFamily="18" charset="0"/>
                <a:ea typeface="Times New Roman KZ" pitchFamily="18" charset="0"/>
                <a:cs typeface="Times New Roman KZ" pitchFamily="18" charset="0"/>
              </a:rPr>
              <a:t>Өнердің не екенін де білмес едім.</a:t>
            </a:r>
            <a:endParaRPr lang="ru-RU" altLang="ru-RU" sz="3200" b="1" dirty="0">
              <a:solidFill>
                <a:srgbClr val="7030A0"/>
              </a:solidFill>
              <a:latin typeface="Times New Roman KZ" pitchFamily="18" charset="0"/>
              <a:ea typeface="Times New Roman KZ" pitchFamily="18" charset="0"/>
              <a:cs typeface="Times New Roman KZ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000625" y="3786188"/>
            <a:ext cx="3429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kk-KZ" altLang="ru-RU" sz="2400" i="1" dirty="0">
                <a:solidFill>
                  <a:srgbClr val="7030A0"/>
                </a:solidFill>
                <a:latin typeface="Times New Roman KZ" pitchFamily="18" charset="0"/>
                <a:ea typeface="Times New Roman KZ" pitchFamily="18" charset="0"/>
                <a:cs typeface="Times New Roman KZ" pitchFamily="18" charset="0"/>
              </a:rPr>
              <a:t>Мұқағали Мақатаев</a:t>
            </a:r>
            <a:endParaRPr lang="ru-RU" altLang="ru-RU" sz="2400" i="1" dirty="0">
              <a:solidFill>
                <a:srgbClr val="7030A0"/>
              </a:solidFill>
              <a:latin typeface="Times New Roman KZ" pitchFamily="18" charset="0"/>
              <a:ea typeface="Times New Roman KZ" pitchFamily="18" charset="0"/>
              <a:cs typeface="Times New Roman KZ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64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1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721" y="3429000"/>
            <a:ext cx="85689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Домбыра құрылысы бірнеше бөліктен тұрады: басы, құлақтары, пернелер, мойын, шанақ, бетқақпақ, ілгек және ішектер. Сондай-ақ, оның көптеген қосымша бөлшектері бар (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Тиек (мұндай бет жоқ)"/>
              </a:rPr>
              <a:t>тиек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кемер ағаш, 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Тұжым ағаш (мұндай бет жоқ)"/>
              </a:rPr>
              <a:t>тұжым ағаш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бастырма, ойық, 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 tooltip="Қалқа"/>
              </a:rPr>
              <a:t>қалқа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 tooltip="Түйме (мұндай бет жоқ)"/>
              </a:rPr>
              <a:t>түйме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 tooltip="Өрнек"/>
              </a:rPr>
              <a:t>өрнек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желкелік). Домбыра тиегі үш түрлі болады (шайтан тиек, негізгі тиек, табалдырық тиек).</a:t>
            </a:r>
          </a:p>
          <a:p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Домбыра дыбыс өткізгіштігі жоғары қарағай, дыбыс жаңғырту қасиеті бар тұт, қатты жынысты үйеңкі, емен секілді киелі ағаштардан, негізінен, екі түрлі 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 tooltip="Әдіс"/>
              </a:rPr>
              <a:t>әдіспен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құралып немесе ойылып (шауып) жасалады. Құрама домбыралардың шанағы жұқа тілшелерден құралып жасалса, бітеу домбыра тұтас 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 tooltip="Ағаш"/>
              </a:rPr>
              <a:t>ағаштан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ойылады.</a:t>
            </a:r>
            <a:endParaRPr lang="kk-KZ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http://www.on.kz/userdata/48230/blogpost_photos/e54aaaee0a1c0cb5c552e9f0c11a874f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58" b="14020"/>
          <a:stretch/>
        </p:blipFill>
        <p:spPr bwMode="auto">
          <a:xfrm>
            <a:off x="1576086" y="946657"/>
            <a:ext cx="5562600" cy="247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59632" y="184284"/>
            <a:ext cx="5691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Домбыраның құрылысы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0"/>
            <a:ext cx="20272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1777063"/>
            <a:ext cx="20272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173" y="175691"/>
            <a:ext cx="20272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372" y="1938338"/>
            <a:ext cx="20272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99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548680"/>
            <a:ext cx="6542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Домбыраның жасалу жолдары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0"/>
            <a:ext cx="20272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9654" y="2003102"/>
            <a:ext cx="20272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4293096"/>
            <a:ext cx="20272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http://www.on.kz/userdata/48230/blogpost_photos/d4d3a5fbd747b84e5f5a8741509d86e1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726" y="1703064"/>
            <a:ext cx="5562600" cy="446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64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on.kz/userdata/48230/blogpost_photos/37c18cd296a30b222fdbbfc1433420f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56792"/>
            <a:ext cx="6192688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0"/>
            <a:ext cx="20272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459" y="-49140"/>
            <a:ext cx="20272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786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on.kz/userdata/48230/blogpost_photos/e78ed543f624476584b3155f15c30e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3508" y="1304764"/>
            <a:ext cx="3744415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://www.on.kz/userdata/48230/blogpost_photos/de3c3009c3043ca31684df4c23f234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16705"/>
            <a:ext cx="4569442" cy="619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8640" y="47842"/>
            <a:ext cx="20272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2659"/>
            <a:ext cx="20272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637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ww.on.kz/userdata/48230/blogpost_photos/b1f355d71fa7b1ac73889167adee3d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12" y="259943"/>
            <a:ext cx="3384376" cy="5691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61493" y="1889198"/>
            <a:ext cx="4572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суретте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көріп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тұрғаныңыздай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стандартқа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аспаптың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атауы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асапапты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жасаушы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шебер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сараптаушы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маманның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есімі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жасалынған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фирманың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адресі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ақпараты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көрсетілген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4211" y="103260"/>
            <a:ext cx="20272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6762" y="103260"/>
            <a:ext cx="20272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11960" y="404664"/>
            <a:ext cx="39184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Мынау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домбыраның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жартылай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сұлбасы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</a:p>
        </p:txBody>
      </p:sp>
    </p:spTree>
    <p:extLst>
      <p:ext uri="{BB962C8B-B14F-4D97-AF65-F5344CB8AC3E}">
        <p14:creationId xmlns:p14="http://schemas.microsoft.com/office/powerpoint/2010/main" val="195053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013176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Мынау</a:t>
            </a: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</a:t>
            </a: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домбыралар</a:t>
            </a: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тек </a:t>
            </a:r>
            <a:r>
              <a:rPr lang="ru-RU" sz="3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ішектерін</a:t>
            </a: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тарту</a:t>
            </a: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http://www.on.kz/userdata/48230/blogpost_photos/38f4f214811dd90019672a87fea962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92696"/>
            <a:ext cx="5562600" cy="4171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6762" y="103260"/>
            <a:ext cx="20272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6762" y="2505294"/>
            <a:ext cx="20272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333" y="4864647"/>
            <a:ext cx="20272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00" y="105608"/>
            <a:ext cx="20272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00" y="4950023"/>
            <a:ext cx="20272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C:\Documents and Settings\Администратор\Рабочий стол\Узор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00" y="2755510"/>
            <a:ext cx="202723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822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344</TotalTime>
  <Words>1328</Words>
  <Application>Microsoft Office PowerPoint</Application>
  <PresentationFormat>Экран (4:3)</PresentationFormat>
  <Paragraphs>44</Paragraphs>
  <Slides>37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Әдіскер</dc:creator>
  <cp:lastModifiedBy>Сад Жидек</cp:lastModifiedBy>
  <cp:revision>83</cp:revision>
  <dcterms:created xsi:type="dcterms:W3CDTF">2014-02-25T10:19:19Z</dcterms:created>
  <dcterms:modified xsi:type="dcterms:W3CDTF">2014-02-27T05:51:06Z</dcterms:modified>
</cp:coreProperties>
</file>