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notesMasterIdLst>
    <p:notesMasterId r:id="rId19"/>
  </p:notesMasterIdLst>
  <p:sldIdLst>
    <p:sldId id="262" r:id="rId2"/>
    <p:sldId id="263" r:id="rId3"/>
    <p:sldId id="264" r:id="rId4"/>
    <p:sldId id="265" r:id="rId5"/>
    <p:sldId id="268" r:id="rId6"/>
    <p:sldId id="269" r:id="rId7"/>
    <p:sldId id="274" r:id="rId8"/>
    <p:sldId id="279" r:id="rId9"/>
    <p:sldId id="280" r:id="rId10"/>
    <p:sldId id="270" r:id="rId11"/>
    <p:sldId id="272" r:id="rId12"/>
    <p:sldId id="271" r:id="rId13"/>
    <p:sldId id="273" r:id="rId14"/>
    <p:sldId id="276" r:id="rId15"/>
    <p:sldId id="275" r:id="rId16"/>
    <p:sldId id="278" r:id="rId17"/>
    <p:sldId id="277" r:id="rId18"/>
  </p:sldIdLst>
  <p:sldSz cx="9906000" cy="6858000" type="A4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70" d="100"/>
          <a:sy n="70" d="100"/>
        </p:scale>
        <p:origin x="-648" y="-96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5BE63B-99DC-46DF-A4BB-15A6BBC87799}" type="datetimeFigureOut">
              <a:rPr lang="ru-RU" smtClean="0"/>
              <a:t>23.07.2018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25CD34-1F0B-4E50-B9B8-372787BB53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10069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 txBox="1">
            <a:spLocks noGrp="1"/>
          </p:cNvSpPr>
          <p:nvPr>
            <p:ph type="body" idx="1"/>
          </p:nvPr>
        </p:nvSpPr>
        <p:spPr>
          <a:xfrm>
            <a:off x="685801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81" name="Shape 81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Shape 152"/>
          <p:cNvSpPr txBox="1">
            <a:spLocks noGrp="1"/>
          </p:cNvSpPr>
          <p:nvPr>
            <p:ph type="body" idx="1"/>
          </p:nvPr>
        </p:nvSpPr>
        <p:spPr>
          <a:xfrm>
            <a:off x="685801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53" name="Shape 15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Shape 152"/>
          <p:cNvSpPr txBox="1">
            <a:spLocks noGrp="1"/>
          </p:cNvSpPr>
          <p:nvPr>
            <p:ph type="body" idx="1"/>
          </p:nvPr>
        </p:nvSpPr>
        <p:spPr>
          <a:xfrm>
            <a:off x="685801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53" name="Shape 15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Shape 152"/>
          <p:cNvSpPr txBox="1">
            <a:spLocks noGrp="1"/>
          </p:cNvSpPr>
          <p:nvPr>
            <p:ph type="body" idx="1"/>
          </p:nvPr>
        </p:nvSpPr>
        <p:spPr>
          <a:xfrm>
            <a:off x="685801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53" name="Shape 15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Shape 152"/>
          <p:cNvSpPr txBox="1">
            <a:spLocks noGrp="1"/>
          </p:cNvSpPr>
          <p:nvPr>
            <p:ph type="body" idx="1"/>
          </p:nvPr>
        </p:nvSpPr>
        <p:spPr>
          <a:xfrm>
            <a:off x="685801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53" name="Shape 15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Shape 152"/>
          <p:cNvSpPr txBox="1">
            <a:spLocks noGrp="1"/>
          </p:cNvSpPr>
          <p:nvPr>
            <p:ph type="body" idx="1"/>
          </p:nvPr>
        </p:nvSpPr>
        <p:spPr>
          <a:xfrm>
            <a:off x="685801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53" name="Shape 15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Shape 152"/>
          <p:cNvSpPr txBox="1">
            <a:spLocks noGrp="1"/>
          </p:cNvSpPr>
          <p:nvPr>
            <p:ph type="body" idx="1"/>
          </p:nvPr>
        </p:nvSpPr>
        <p:spPr>
          <a:xfrm>
            <a:off x="685801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53" name="Shape 15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Shape 152"/>
          <p:cNvSpPr txBox="1">
            <a:spLocks noGrp="1"/>
          </p:cNvSpPr>
          <p:nvPr>
            <p:ph type="body" idx="1"/>
          </p:nvPr>
        </p:nvSpPr>
        <p:spPr>
          <a:xfrm>
            <a:off x="685801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53" name="Shape 15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Shape 152"/>
          <p:cNvSpPr txBox="1">
            <a:spLocks noGrp="1"/>
          </p:cNvSpPr>
          <p:nvPr>
            <p:ph type="body" idx="1"/>
          </p:nvPr>
        </p:nvSpPr>
        <p:spPr>
          <a:xfrm>
            <a:off x="685801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53" name="Shape 15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 txBox="1">
            <a:spLocks noGrp="1"/>
          </p:cNvSpPr>
          <p:nvPr>
            <p:ph type="body" idx="1"/>
          </p:nvPr>
        </p:nvSpPr>
        <p:spPr>
          <a:xfrm>
            <a:off x="685801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81" name="Shape 81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 txBox="1">
            <a:spLocks noGrp="1"/>
          </p:cNvSpPr>
          <p:nvPr>
            <p:ph type="body" idx="1"/>
          </p:nvPr>
        </p:nvSpPr>
        <p:spPr>
          <a:xfrm>
            <a:off x="685801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35" name="Shape 135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Shape 140"/>
          <p:cNvSpPr txBox="1">
            <a:spLocks noGrp="1"/>
          </p:cNvSpPr>
          <p:nvPr>
            <p:ph type="body" idx="1"/>
          </p:nvPr>
        </p:nvSpPr>
        <p:spPr>
          <a:xfrm>
            <a:off x="685801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41" name="Shape 141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Shape 146"/>
          <p:cNvSpPr txBox="1">
            <a:spLocks noGrp="1"/>
          </p:cNvSpPr>
          <p:nvPr>
            <p:ph type="body" idx="1"/>
          </p:nvPr>
        </p:nvSpPr>
        <p:spPr>
          <a:xfrm>
            <a:off x="685801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47" name="Shape 147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Shape 152"/>
          <p:cNvSpPr txBox="1">
            <a:spLocks noGrp="1"/>
          </p:cNvSpPr>
          <p:nvPr>
            <p:ph type="body" idx="1"/>
          </p:nvPr>
        </p:nvSpPr>
        <p:spPr>
          <a:xfrm>
            <a:off x="685801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53" name="Shape 15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Shape 152"/>
          <p:cNvSpPr txBox="1">
            <a:spLocks noGrp="1"/>
          </p:cNvSpPr>
          <p:nvPr>
            <p:ph type="body" idx="1"/>
          </p:nvPr>
        </p:nvSpPr>
        <p:spPr>
          <a:xfrm>
            <a:off x="685801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53" name="Shape 15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Shape 152"/>
          <p:cNvSpPr txBox="1">
            <a:spLocks noGrp="1"/>
          </p:cNvSpPr>
          <p:nvPr>
            <p:ph type="body" idx="1"/>
          </p:nvPr>
        </p:nvSpPr>
        <p:spPr>
          <a:xfrm>
            <a:off x="685801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53" name="Shape 15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Shape 152"/>
          <p:cNvSpPr txBox="1">
            <a:spLocks noGrp="1"/>
          </p:cNvSpPr>
          <p:nvPr>
            <p:ph type="body" idx="1"/>
          </p:nvPr>
        </p:nvSpPr>
        <p:spPr>
          <a:xfrm>
            <a:off x="685801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53" name="Shape 15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7"/>
            <a:ext cx="84201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665D2-D4B8-43B5-8160-86081B2B3E22}" type="datetimeFigureOut">
              <a:rPr lang="ru-RU" smtClean="0"/>
              <a:t>23.07.2018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91416-156F-4CB2-B55C-1385391329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0354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665D2-D4B8-43B5-8160-86081B2B3E22}" type="datetimeFigureOut">
              <a:rPr lang="ru-RU" smtClean="0"/>
              <a:t>23.07.2018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91416-156F-4CB2-B55C-1385391329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72547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1850" y="274640"/>
            <a:ext cx="22288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274640"/>
            <a:ext cx="652145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665D2-D4B8-43B5-8160-86081B2B3E22}" type="datetimeFigureOut">
              <a:rPr lang="ru-RU" smtClean="0"/>
              <a:t>23.07.2018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91416-156F-4CB2-B55C-1385391329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22091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665D2-D4B8-43B5-8160-86081B2B3E22}" type="datetimeFigureOut">
              <a:rPr lang="ru-RU" smtClean="0"/>
              <a:t>23.07.2018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91416-156F-4CB2-B55C-1385391329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73358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2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665D2-D4B8-43B5-8160-86081B2B3E22}" type="datetimeFigureOut">
              <a:rPr lang="ru-RU" smtClean="0"/>
              <a:t>23.07.2018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91416-156F-4CB2-B55C-1385391329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93461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95300" y="1600202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35550" y="1600202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665D2-D4B8-43B5-8160-86081B2B3E22}" type="datetimeFigureOut">
              <a:rPr lang="ru-RU" smtClean="0"/>
              <a:t>23.07.2018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91416-156F-4CB2-B55C-1385391329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43038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2" y="1535113"/>
            <a:ext cx="4378589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2" y="2174875"/>
            <a:ext cx="4378589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665D2-D4B8-43B5-8160-86081B2B3E22}" type="datetimeFigureOut">
              <a:rPr lang="ru-RU" smtClean="0"/>
              <a:t>23.07.2018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91416-156F-4CB2-B55C-1385391329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15823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665D2-D4B8-43B5-8160-86081B2B3E22}" type="datetimeFigureOut">
              <a:rPr lang="ru-RU" smtClean="0"/>
              <a:t>23.07.2018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91416-156F-4CB2-B55C-1385391329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39852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665D2-D4B8-43B5-8160-86081B2B3E22}" type="datetimeFigureOut">
              <a:rPr lang="ru-RU" smtClean="0"/>
              <a:t>23.07.2018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91416-156F-4CB2-B55C-1385391329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47796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1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2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1" y="1435102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665D2-D4B8-43B5-8160-86081B2B3E22}" type="datetimeFigureOut">
              <a:rPr lang="ru-RU" smtClean="0"/>
              <a:t>23.07.2018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91416-156F-4CB2-B55C-1385391329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21786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665D2-D4B8-43B5-8160-86081B2B3E22}" type="datetimeFigureOut">
              <a:rPr lang="ru-RU" smtClean="0"/>
              <a:t>23.07.2018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91416-156F-4CB2-B55C-1385391329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31304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600202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2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8665D2-D4B8-43B5-8160-86081B2B3E22}" type="datetimeFigureOut">
              <a:rPr lang="ru-RU" smtClean="0"/>
              <a:t>23.07.2018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2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2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E91416-156F-4CB2-B55C-1385391329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29239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11" Type="http://schemas.openxmlformats.org/officeDocument/2006/relationships/image" Target="../media/image9.png"/><Relationship Id="rId5" Type="http://schemas.openxmlformats.org/officeDocument/2006/relationships/image" Target="../media/image3.jpeg"/><Relationship Id="rId10" Type="http://schemas.openxmlformats.org/officeDocument/2006/relationships/image" Target="../media/image8.jpeg"/><Relationship Id="rId4" Type="http://schemas.openxmlformats.org/officeDocument/2006/relationships/image" Target="../media/image2.jpe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image" Target="../media/image14.jpeg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eg"/><Relationship Id="rId5" Type="http://schemas.openxmlformats.org/officeDocument/2006/relationships/image" Target="../media/image4.jpeg"/><Relationship Id="rId4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ingapps.org/1742222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11" Type="http://schemas.openxmlformats.org/officeDocument/2006/relationships/image" Target="../media/image9.png"/><Relationship Id="rId5" Type="http://schemas.openxmlformats.org/officeDocument/2006/relationships/image" Target="../media/image3.jpeg"/><Relationship Id="rId10" Type="http://schemas.openxmlformats.org/officeDocument/2006/relationships/image" Target="../media/image8.jpeg"/><Relationship Id="rId4" Type="http://schemas.openxmlformats.org/officeDocument/2006/relationships/image" Target="../media/image2.jpeg"/><Relationship Id="rId9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hcir_hSyRLo&amp;t=275s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bilimland.kz/ru/courses/informatika-ru/5-klass/lesson/pravila-texniki-bezopasnosti-i-organizacziya-rabochego-mesta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hape 76"/>
          <p:cNvSpPr txBox="1">
            <a:spLocks noGrp="1"/>
          </p:cNvSpPr>
          <p:nvPr>
            <p:ph type="title"/>
          </p:nvPr>
        </p:nvSpPr>
        <p:spPr>
          <a:xfrm>
            <a:off x="309093" y="231820"/>
            <a:ext cx="9424848" cy="97706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Проанализируйте </a:t>
            </a:r>
            <a:r>
              <a:rPr lang="ru-RU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данные картинки. </a:t>
            </a:r>
            <a:r>
              <a:rPr lang="ru-RU" sz="32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Объедините в 2 группы</a:t>
            </a:r>
            <a:r>
              <a:rPr lang="ru-RU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Обоснуйте ответ.</a:t>
            </a:r>
            <a:endParaRPr lang="en-US" sz="3200" b="0" i="0" u="none" strike="noStrike" cap="none" baseline="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  <a:sym typeface="Times New Roman"/>
            </a:endParaRPr>
          </a:p>
        </p:txBody>
      </p:sp>
      <p:sp>
        <p:nvSpPr>
          <p:cNvPr id="77" name="Shape 77"/>
          <p:cNvSpPr txBox="1"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800" b="0" i="0" u="none" strike="noStrike" cap="none" baseline="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47" name="Рисунок 46" descr="Описание: ÐÐ°ÑÑÐ¸Ð½ÐºÐ¸ Ð¿Ð¾ Ð·Ð°Ð¿ÑÐ¾ÑÑ ÐºÐ»Ð°Ð²Ð¸Ð°ÑÑÑÐ°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062" y="4649273"/>
            <a:ext cx="3385909" cy="1791094"/>
          </a:xfrm>
          <a:prstGeom prst="rect">
            <a:avLst/>
          </a:prstGeom>
          <a:noFill/>
          <a:ln>
            <a:noFill/>
          </a:ln>
        </p:spPr>
      </p:pic>
      <p:pic>
        <p:nvPicPr>
          <p:cNvPr id="48" name="Рисунок 47" descr="Описание: ÐÐ°ÑÑÐ¸Ð½ÐºÐ¸ Ð¿Ð¾ Ð·Ð°Ð¿ÑÐ¾ÑÑ Ð¼ÑÑÑ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302" y="2902585"/>
            <a:ext cx="2556202" cy="1746688"/>
          </a:xfrm>
          <a:prstGeom prst="rect">
            <a:avLst/>
          </a:prstGeom>
          <a:noFill/>
          <a:ln>
            <a:noFill/>
          </a:ln>
        </p:spPr>
      </p:pic>
      <p:pic>
        <p:nvPicPr>
          <p:cNvPr id="49" name="Рисунок 48" descr="Описание: ÐÐ°ÑÑÐ¸Ð½ÐºÐ¸ Ð¿Ð¾ Ð·Ð°Ð¿ÑÐ¾ÑÑ Ð¿ÑÐ¸Ð½ÑÐµÑ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1613" y="1263972"/>
            <a:ext cx="2634387" cy="15307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0" name="Рисунок 49" descr="Описание: ÐÐ°ÑÑÐ¸Ð½ÐºÐ¸ Ð¿Ð¾ Ð·Ð°Ð¿ÑÐ¾ÑÑ Ð¼Ð¾Ð½Ð¸ÑÐ¾Ñ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3766" y="4928234"/>
            <a:ext cx="1928116" cy="1820295"/>
          </a:xfrm>
          <a:prstGeom prst="rect">
            <a:avLst/>
          </a:prstGeom>
          <a:noFill/>
          <a:ln>
            <a:noFill/>
          </a:ln>
        </p:spPr>
      </p:pic>
      <p:pic>
        <p:nvPicPr>
          <p:cNvPr id="51" name="Рисунок 50" descr="Описание: Картинки по запросу клавиша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8787" y="3100606"/>
            <a:ext cx="1903095" cy="1350645"/>
          </a:xfrm>
          <a:prstGeom prst="rect">
            <a:avLst/>
          </a:prstGeom>
          <a:noFill/>
          <a:ln>
            <a:noFill/>
          </a:ln>
        </p:spPr>
      </p:pic>
      <p:pic>
        <p:nvPicPr>
          <p:cNvPr id="52" name="Рисунок 51" descr="Описание: Похожее изображение"/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886" y="1263972"/>
            <a:ext cx="1977390" cy="1552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3" name="Рисунок 52" descr="Описание: Картинки по запросу много мониторов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1330" y="4700460"/>
            <a:ext cx="3030283" cy="1932159"/>
          </a:xfrm>
          <a:prstGeom prst="rect">
            <a:avLst/>
          </a:prstGeom>
          <a:noFill/>
          <a:ln>
            <a:noFill/>
          </a:ln>
        </p:spPr>
      </p:pic>
      <p:pic>
        <p:nvPicPr>
          <p:cNvPr id="54" name="Рисунок 53" descr="Описание: Картинки по запросу механическая клавиатура старая"/>
          <p:cNvPicPr/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1971" y="2988707"/>
            <a:ext cx="2728783" cy="1574442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Рисунок 54" descr="Описание: Картинки по запросу принтеры"/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0236" y="1295973"/>
            <a:ext cx="1852251" cy="16066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94277218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Shape 149"/>
          <p:cNvSpPr txBox="1">
            <a:spLocks noGrp="1"/>
          </p:cNvSpPr>
          <p:nvPr>
            <p:ph type="title"/>
          </p:nvPr>
        </p:nvSpPr>
        <p:spPr>
          <a:xfrm>
            <a:off x="495300" y="566670"/>
            <a:ext cx="8915400" cy="69545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107407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Times New Roman"/>
              <a:buNone/>
            </a:pPr>
            <a:r>
              <a:rPr lang="ru-RU" sz="5400" b="1" i="0" u="none" strike="noStrike" cap="none" baseline="0" dirty="0" smtClean="0">
                <a:solidFill>
                  <a:srgbClr val="00B05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Задание 1: </a:t>
            </a:r>
            <a:endParaRPr lang="en-US" sz="5400" b="1" i="0" u="none" strike="noStrike" cap="none" baseline="0" dirty="0">
              <a:solidFill>
                <a:srgbClr val="00B05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50" name="Shape 150"/>
          <p:cNvSpPr txBox="1">
            <a:spLocks noGrp="1"/>
          </p:cNvSpPr>
          <p:nvPr>
            <p:ph type="body" idx="1"/>
          </p:nvPr>
        </p:nvSpPr>
        <p:spPr>
          <a:xfrm>
            <a:off x="495300" y="1506828"/>
            <a:ext cx="8915400" cy="486821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indent="0" algn="ctr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Даны предложения, дополните их: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Клавиатура позволяет…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Монитор дает возможность…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Манипулятор типа «Мышь» используется для…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Принтер относится к устройству…</a:t>
            </a:r>
          </a:p>
        </p:txBody>
      </p:sp>
    </p:spTree>
    <p:extLst>
      <p:ext uri="{BB962C8B-B14F-4D97-AF65-F5344CB8AC3E}">
        <p14:creationId xmlns:p14="http://schemas.microsoft.com/office/powerpoint/2010/main" val="3449139599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Shape 149"/>
          <p:cNvSpPr txBox="1">
            <a:spLocks noGrp="1"/>
          </p:cNvSpPr>
          <p:nvPr>
            <p:ph type="title"/>
          </p:nvPr>
        </p:nvSpPr>
        <p:spPr>
          <a:xfrm>
            <a:off x="495300" y="566670"/>
            <a:ext cx="8915400" cy="69545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107407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Times New Roman"/>
              <a:buNone/>
            </a:pPr>
            <a:r>
              <a:rPr lang="ru-RU" sz="5400" b="1" i="0" u="none" strike="noStrike" cap="none" baseline="0" dirty="0" smtClean="0">
                <a:solidFill>
                  <a:srgbClr val="00B05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Ответ на задание 1: </a:t>
            </a:r>
            <a:endParaRPr lang="en-US" sz="5400" b="1" i="0" u="none" strike="noStrike" cap="none" baseline="0" dirty="0">
              <a:solidFill>
                <a:srgbClr val="00B05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50" name="Shape 150"/>
          <p:cNvSpPr txBox="1">
            <a:spLocks noGrp="1"/>
          </p:cNvSpPr>
          <p:nvPr>
            <p:ph type="body" idx="1"/>
          </p:nvPr>
        </p:nvSpPr>
        <p:spPr>
          <a:xfrm>
            <a:off x="495300" y="1506828"/>
            <a:ext cx="8915400" cy="486821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Клавиатура позволяет </a:t>
            </a:r>
            <a:r>
              <a:rPr lang="ru-RU" sz="28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вводить в компьютер текстовую и числовую информацию и задавать команду компьютеру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Монитор дает возможность </a:t>
            </a:r>
            <a:r>
              <a:rPr lang="ru-RU" sz="28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просмотреть информацию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Манипулятор типа «Мышь» используется для </a:t>
            </a:r>
            <a:r>
              <a:rPr lang="ru-RU" sz="28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ввода команды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Принтер относится к устройству </a:t>
            </a:r>
            <a:r>
              <a:rPr lang="ru-RU" sz="28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вывода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97393995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Shape 149"/>
          <p:cNvSpPr txBox="1">
            <a:spLocks noGrp="1"/>
          </p:cNvSpPr>
          <p:nvPr>
            <p:ph type="title"/>
          </p:nvPr>
        </p:nvSpPr>
        <p:spPr>
          <a:xfrm>
            <a:off x="495300" y="566670"/>
            <a:ext cx="8915400" cy="69545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107407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Times New Roman"/>
              <a:buNone/>
            </a:pPr>
            <a:r>
              <a:rPr lang="ru-RU" sz="5400" b="1" i="0" u="none" strike="noStrike" cap="none" baseline="0" dirty="0" smtClean="0">
                <a:solidFill>
                  <a:srgbClr val="00B05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Проведение</a:t>
            </a:r>
            <a:r>
              <a:rPr lang="ru-RU" sz="5400" b="1" i="0" u="none" strike="noStrike" cap="none" dirty="0" smtClean="0">
                <a:solidFill>
                  <a:srgbClr val="00B05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5400" b="1" i="0" u="none" strike="noStrike" cap="none" dirty="0" err="1" smtClean="0">
                <a:solidFill>
                  <a:srgbClr val="00B05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физ.минутки</a:t>
            </a:r>
            <a:endParaRPr lang="en-US" sz="5400" b="1" i="0" u="none" strike="noStrike" cap="none" baseline="0" dirty="0">
              <a:solidFill>
                <a:srgbClr val="00B05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50" name="Shape 150"/>
          <p:cNvSpPr txBox="1">
            <a:spLocks noGrp="1"/>
          </p:cNvSpPr>
          <p:nvPr>
            <p:ph type="body" idx="1"/>
          </p:nvPr>
        </p:nvSpPr>
        <p:spPr>
          <a:xfrm>
            <a:off x="495300" y="1506828"/>
            <a:ext cx="8915400" cy="486821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indent="0" algn="ctr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Вот мы руки развели,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Словно удивились.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И друг другу до земли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 пояс поклонились!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Наклонились, выпрямились,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Наклонились, выпрямились.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Ниже, ниже, не ленись,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Поклонись и улыбнусь.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0715734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Shape 149"/>
          <p:cNvSpPr txBox="1">
            <a:spLocks noGrp="1"/>
          </p:cNvSpPr>
          <p:nvPr>
            <p:ph type="title"/>
          </p:nvPr>
        </p:nvSpPr>
        <p:spPr>
          <a:xfrm>
            <a:off x="495300" y="566670"/>
            <a:ext cx="8915400" cy="69545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107407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Times New Roman"/>
              <a:buNone/>
            </a:pPr>
            <a:r>
              <a:rPr lang="ru-RU" sz="5400" b="1" i="0" u="none" strike="noStrike" cap="none" baseline="0" dirty="0" smtClean="0">
                <a:solidFill>
                  <a:srgbClr val="00B05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Задание 2</a:t>
            </a:r>
            <a:endParaRPr lang="en-US" sz="5400" b="1" i="0" u="none" strike="noStrike" cap="none" baseline="0" dirty="0">
              <a:solidFill>
                <a:srgbClr val="00B05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50" name="Shape 150"/>
          <p:cNvSpPr txBox="1">
            <a:spLocks noGrp="1"/>
          </p:cNvSpPr>
          <p:nvPr>
            <p:ph type="body" idx="1"/>
          </p:nvPr>
        </p:nvSpPr>
        <p:spPr>
          <a:xfrm>
            <a:off x="495300" y="1287887"/>
            <a:ext cx="8915400" cy="508715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indent="0" algn="just">
              <a:buNone/>
            </a:pP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Определите устройства ввода и вывода для следующих цифровых устройств</a:t>
            </a:r>
          </a:p>
          <a:p>
            <a:pPr marL="0" indent="0" algn="just">
              <a:buNone/>
            </a:pP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1941586"/>
              </p:ext>
            </p:extLst>
          </p:nvPr>
        </p:nvGraphicFramePr>
        <p:xfrm>
          <a:off x="607811" y="2640169"/>
          <a:ext cx="8986950" cy="3962829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904347"/>
                <a:gridCol w="4082603"/>
              </a:tblGrid>
              <a:tr h="579549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Ноутбук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Мобильный</a:t>
                      </a:r>
                      <a:r>
                        <a:rPr lang="ru-RU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телефон *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200959">
                <a:tc>
                  <a:txBody>
                    <a:bodyPr/>
                    <a:lstStyle/>
                    <a:p>
                      <a:endParaRPr lang="ru-RU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Picture 2" descr="ÐÐ°ÑÑÐ¸Ð½ÐºÐ¸ Ð¿Ð¾ Ð·Ð°Ð¿ÑÐ¾ÑÑ Ð½Ð¾ÑÑÐ±ÑÐº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094" y="3302527"/>
            <a:ext cx="4636396" cy="3248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ÐÐ°ÑÑÐ¸Ð½ÐºÐ¸ Ð¿Ð¾ Ð·Ð°Ð¿ÑÐ¾ÑÑ ÑÐ¼Ð°ÑÑÑÐ¾Ð½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0182" y="3284113"/>
            <a:ext cx="2721998" cy="326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065501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Shape 149"/>
          <p:cNvSpPr txBox="1">
            <a:spLocks noGrp="1"/>
          </p:cNvSpPr>
          <p:nvPr>
            <p:ph type="title"/>
          </p:nvPr>
        </p:nvSpPr>
        <p:spPr>
          <a:xfrm>
            <a:off x="495300" y="566670"/>
            <a:ext cx="8915400" cy="69545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107407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Times New Roman"/>
              <a:buNone/>
            </a:pPr>
            <a:r>
              <a:rPr lang="kk-KZ" sz="5400" b="1" dirty="0" smtClean="0">
                <a:solidFill>
                  <a:srgbClr val="00B05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Вопрос</a:t>
            </a:r>
            <a:endParaRPr lang="en-US" sz="5400" b="1" i="0" u="none" strike="noStrike" cap="none" baseline="0" dirty="0">
              <a:solidFill>
                <a:srgbClr val="00B05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50" name="Shape 150"/>
          <p:cNvSpPr txBox="1">
            <a:spLocks noGrp="1"/>
          </p:cNvSpPr>
          <p:nvPr>
            <p:ph type="body" idx="1"/>
          </p:nvPr>
        </p:nvSpPr>
        <p:spPr>
          <a:xfrm>
            <a:off x="495300" y="1313645"/>
            <a:ext cx="8915400" cy="506139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indent="0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	Какие правила техники безопасности нужно соблюдать при работе с цифровыми устройствами?</a:t>
            </a:r>
          </a:p>
          <a:p>
            <a:pPr marL="0" indent="0">
              <a:buNone/>
            </a:pPr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endParaRPr lang="ru-RU" sz="3600" u="sng" dirty="0"/>
          </a:p>
        </p:txBody>
      </p:sp>
      <p:pic>
        <p:nvPicPr>
          <p:cNvPr id="5" name="Picture 2" descr="ÐÐ°ÑÑÐ¸Ð½ÐºÐ¸ Ð¿Ð¾ Ð·Ð°Ð¿ÑÐ¾ÑÑ Ð½Ð¾ÑÑÐ±ÑÐº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9973" y="3039414"/>
            <a:ext cx="2070692" cy="1450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ÐÐ°ÑÑÐ¸Ð½ÐºÐ¸ Ð¿Ð¾ Ð·Ð°Ð¿ÑÐ¾ÑÑ ÑÐ¼Ð°ÑÑÑÐ¾Ð½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0332" y="2857544"/>
            <a:ext cx="1744266" cy="2090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 descr="Описание: ÐÐ°ÑÑÐ¸Ð½ÐºÐ¸ Ð¿Ð¾ Ð·Ð°Ð¿ÑÐ¾ÑÑ Ð¼Ð¾Ð½Ð¸ÑÐ¾Ñ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2128" y="3149013"/>
            <a:ext cx="1928116" cy="182029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Описание: ÐÐ°ÑÑÐ¸Ð½ÐºÐ¸ Ð¿Ð¾ Ð·Ð°Ð¿ÑÐ¾ÑÑ Ð¼ÑÑÑ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4895" y="4662183"/>
            <a:ext cx="2556202" cy="1746688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Описание: ÐÐ°ÑÑÐ¸Ð½ÐºÐ¸ Ð¿Ð¾ Ð·Ð°Ð¿ÑÐ¾ÑÑ Ð¿ÑÐ¸Ð½ÑÐµÑ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08" y="5090877"/>
            <a:ext cx="2634387" cy="15307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Описание: ÐÐ°ÑÑÐ¸Ð½ÐºÐ¸ Ð¿Ð¾ Ð·Ð°Ð¿ÑÐ¾ÑÑ ÐºÐ»Ð°Ð²Ð¸Ð°ÑÑÑÐ°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142" y="4969308"/>
            <a:ext cx="3385909" cy="179109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03778654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Shape 149"/>
          <p:cNvSpPr txBox="1">
            <a:spLocks noGrp="1"/>
          </p:cNvSpPr>
          <p:nvPr>
            <p:ph type="title"/>
          </p:nvPr>
        </p:nvSpPr>
        <p:spPr>
          <a:xfrm>
            <a:off x="495300" y="566670"/>
            <a:ext cx="8915400" cy="69545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107407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Times New Roman"/>
              <a:buNone/>
            </a:pPr>
            <a:r>
              <a:rPr lang="ru-RU" sz="5400" b="1" i="0" u="none" strike="noStrike" cap="none" baseline="0" dirty="0" smtClean="0">
                <a:solidFill>
                  <a:srgbClr val="00B05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Индивидуальные</a:t>
            </a:r>
            <a:r>
              <a:rPr lang="ru-RU" sz="5400" b="1" i="0" u="none" strike="noStrike" cap="none" dirty="0" smtClean="0">
                <a:solidFill>
                  <a:srgbClr val="00B05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задания</a:t>
            </a:r>
            <a:endParaRPr lang="en-US" sz="5400" b="1" i="0" u="none" strike="noStrike" cap="none" baseline="0" dirty="0">
              <a:solidFill>
                <a:srgbClr val="00B05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50" name="Shape 150"/>
          <p:cNvSpPr txBox="1">
            <a:spLocks noGrp="1"/>
          </p:cNvSpPr>
          <p:nvPr>
            <p:ph type="body" idx="1"/>
          </p:nvPr>
        </p:nvSpPr>
        <p:spPr>
          <a:xfrm>
            <a:off x="495300" y="1506828"/>
            <a:ext cx="8915400" cy="486821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indent="0">
              <a:buNone/>
            </a:pPr>
            <a:r>
              <a:rPr lang="ru-RU" sz="3600" dirty="0" smtClean="0"/>
              <a:t>	</a:t>
            </a:r>
            <a:r>
              <a:rPr lang="ru-RU" sz="3600" b="1" dirty="0" smtClean="0">
                <a:solidFill>
                  <a:srgbClr val="0070C0"/>
                </a:solidFill>
              </a:rPr>
              <a:t>Задание </a:t>
            </a:r>
            <a:r>
              <a:rPr lang="ru-RU" sz="3600" b="1" dirty="0">
                <a:solidFill>
                  <a:srgbClr val="0070C0"/>
                </a:solidFill>
              </a:rPr>
              <a:t>1: </a:t>
            </a:r>
            <a:r>
              <a:rPr lang="ru-RU" sz="3600" dirty="0"/>
              <a:t>Подпишите какие устройства являются устройствами ввода, а какие устройствами </a:t>
            </a:r>
            <a:r>
              <a:rPr lang="ru-RU" sz="3600" dirty="0" smtClean="0"/>
              <a:t>вывода.</a:t>
            </a:r>
          </a:p>
          <a:p>
            <a:endParaRPr lang="ru-RU" sz="3600" dirty="0"/>
          </a:p>
        </p:txBody>
      </p:sp>
      <p:pic>
        <p:nvPicPr>
          <p:cNvPr id="3076" name="Рисунок 6" descr="Описание: Картинки по запросу мышь беспроводна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0853" y="4229100"/>
            <a:ext cx="2628900" cy="2628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Рисунок 7" descr="Описание: Картинки по запросу клавиатур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9874" y="4905375"/>
            <a:ext cx="2600325" cy="1952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Рисунок 8" descr="Описание: Картинки по запросу монитор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1919" y="3170460"/>
            <a:ext cx="2447925" cy="1838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3" name="Рисунок 9" descr="Описание: Картинки по запросу принтер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5600" y="3170461"/>
            <a:ext cx="2428875" cy="174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2233389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Shape 149"/>
          <p:cNvSpPr txBox="1">
            <a:spLocks noGrp="1"/>
          </p:cNvSpPr>
          <p:nvPr>
            <p:ph type="title"/>
          </p:nvPr>
        </p:nvSpPr>
        <p:spPr>
          <a:xfrm>
            <a:off x="495300" y="566670"/>
            <a:ext cx="8915400" cy="69545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107407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Times New Roman"/>
              <a:buNone/>
            </a:pPr>
            <a:r>
              <a:rPr lang="ru-RU" sz="5400" b="1" i="0" u="none" strike="noStrike" cap="none" baseline="0" smtClean="0">
                <a:solidFill>
                  <a:srgbClr val="00B05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Индивидуальные задания</a:t>
            </a:r>
            <a:endParaRPr lang="en-US" sz="5400" b="1" i="0" u="none" strike="noStrike" cap="none" baseline="0" dirty="0">
              <a:solidFill>
                <a:srgbClr val="00B05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50" name="Shape 150"/>
          <p:cNvSpPr txBox="1">
            <a:spLocks noGrp="1"/>
          </p:cNvSpPr>
          <p:nvPr>
            <p:ph type="body" idx="1"/>
          </p:nvPr>
        </p:nvSpPr>
        <p:spPr>
          <a:xfrm>
            <a:off x="495300" y="1506828"/>
            <a:ext cx="8915400" cy="486821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indent="0">
              <a:buNone/>
            </a:pPr>
            <a:r>
              <a:rPr lang="ru-RU" sz="3600" dirty="0" smtClean="0"/>
              <a:t>	</a:t>
            </a:r>
            <a:r>
              <a:rPr lang="ru-RU" sz="3600" b="1" dirty="0" smtClean="0">
                <a:solidFill>
                  <a:srgbClr val="0070C0"/>
                </a:solidFill>
              </a:rPr>
              <a:t>Задание </a:t>
            </a:r>
            <a:r>
              <a:rPr lang="ru-RU" sz="3600" b="1" dirty="0">
                <a:solidFill>
                  <a:srgbClr val="0070C0"/>
                </a:solidFill>
              </a:rPr>
              <a:t>2:</a:t>
            </a:r>
            <a:r>
              <a:rPr lang="ru-RU" sz="3600" dirty="0"/>
              <a:t> Выполните интерактивное упражнение по ссылке  </a:t>
            </a:r>
            <a:r>
              <a:rPr lang="ru-RU" sz="3600" dirty="0">
                <a:hlinkClick r:id="rId3"/>
              </a:rPr>
              <a:t>https://</a:t>
            </a:r>
            <a:r>
              <a:rPr lang="ru-RU" sz="3600" dirty="0" smtClean="0">
                <a:hlinkClick r:id="rId3"/>
              </a:rPr>
              <a:t>learningapps.org/1742222</a:t>
            </a:r>
            <a:r>
              <a:rPr lang="ru-RU" sz="3600" dirty="0" smtClean="0"/>
              <a:t> </a:t>
            </a:r>
            <a:endParaRPr lang="ru-RU" sz="3600" dirty="0"/>
          </a:p>
          <a:p>
            <a:pPr marL="0" indent="0">
              <a:buNone/>
            </a:pPr>
            <a:endParaRPr lang="ru-RU" sz="3600" dirty="0"/>
          </a:p>
          <a:p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068391969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Shape 149"/>
          <p:cNvSpPr txBox="1">
            <a:spLocks noGrp="1"/>
          </p:cNvSpPr>
          <p:nvPr>
            <p:ph type="title"/>
          </p:nvPr>
        </p:nvSpPr>
        <p:spPr>
          <a:xfrm>
            <a:off x="495300" y="566670"/>
            <a:ext cx="8915400" cy="69545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107407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Times New Roman"/>
              <a:buNone/>
            </a:pPr>
            <a:r>
              <a:rPr lang="ru-RU" sz="5400" b="1" i="0" u="none" strike="noStrike" cap="none" baseline="0" dirty="0" smtClean="0">
                <a:solidFill>
                  <a:srgbClr val="00B05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Рефлексия</a:t>
            </a:r>
            <a:endParaRPr lang="en-US" sz="5400" b="1" i="0" u="none" strike="noStrike" cap="none" baseline="0" dirty="0">
              <a:solidFill>
                <a:srgbClr val="00B05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50" name="Shape 150"/>
          <p:cNvSpPr txBox="1">
            <a:spLocks noGrp="1"/>
          </p:cNvSpPr>
          <p:nvPr>
            <p:ph type="body" idx="1"/>
          </p:nvPr>
        </p:nvSpPr>
        <p:spPr>
          <a:xfrm>
            <a:off x="495300" y="1506828"/>
            <a:ext cx="8915400" cy="486821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111760" indent="0" algn="just">
              <a:spcAft>
                <a:spcPts val="0"/>
              </a:spcAft>
              <a:buNone/>
            </a:pPr>
            <a:r>
              <a:rPr lang="ru-RU" sz="3600" dirty="0" smtClean="0">
                <a:effectLst/>
                <a:latin typeface="Times New Roman"/>
                <a:ea typeface="Times New Roman"/>
                <a:cs typeface="Times New Roman"/>
              </a:rPr>
              <a:t>	- какие новые устройства я узнал?</a:t>
            </a:r>
            <a:endParaRPr lang="ru-RU" sz="3600" dirty="0" smtClean="0">
              <a:effectLst/>
              <a:latin typeface="Arial"/>
              <a:ea typeface="Times New Roman"/>
              <a:cs typeface="Times New Roman"/>
            </a:endParaRPr>
          </a:p>
          <a:p>
            <a:pPr marL="111760" indent="0" algn="just">
              <a:spcAft>
                <a:spcPts val="0"/>
              </a:spcAft>
              <a:buNone/>
            </a:pPr>
            <a:r>
              <a:rPr lang="ru-RU" sz="3600" dirty="0" smtClean="0">
                <a:effectLst/>
                <a:latin typeface="Times New Roman"/>
                <a:ea typeface="Times New Roman"/>
                <a:cs typeface="Times New Roman"/>
              </a:rPr>
              <a:t>	- какое устройство для меня не понятно?</a:t>
            </a:r>
            <a:endParaRPr lang="ru-RU" sz="3600" dirty="0" smtClean="0">
              <a:effectLst/>
              <a:latin typeface="Arial"/>
              <a:ea typeface="Times New Roman"/>
              <a:cs typeface="Times New Roman"/>
            </a:endParaRPr>
          </a:p>
          <a:p>
            <a:pPr marL="0" indent="0">
              <a:buNone/>
            </a:pPr>
            <a:r>
              <a:rPr lang="ru-RU" sz="3600" dirty="0" smtClean="0">
                <a:effectLst/>
                <a:latin typeface="Times New Roman"/>
                <a:ea typeface="Times New Roman"/>
              </a:rPr>
              <a:t>	- какие правила техники безопасности нужно соблюдать при работе с </a:t>
            </a:r>
            <a:r>
              <a:rPr lang="ru-RU" sz="3600" dirty="0" err="1" smtClean="0">
                <a:effectLst/>
                <a:latin typeface="Times New Roman"/>
                <a:ea typeface="Times New Roman"/>
              </a:rPr>
              <a:t>цифровами</a:t>
            </a:r>
            <a:r>
              <a:rPr lang="ru-RU" sz="3600" dirty="0" smtClean="0">
                <a:effectLst/>
                <a:latin typeface="Times New Roman"/>
                <a:ea typeface="Times New Roman"/>
              </a:rPr>
              <a:t> устройствами?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0184137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hape 76"/>
          <p:cNvSpPr txBox="1">
            <a:spLocks noGrp="1"/>
          </p:cNvSpPr>
          <p:nvPr>
            <p:ph type="title"/>
          </p:nvPr>
        </p:nvSpPr>
        <p:spPr>
          <a:xfrm>
            <a:off x="367302" y="309093"/>
            <a:ext cx="9424848" cy="61645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r>
              <a:rPr lang="ru-RU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Правильный ответ</a:t>
            </a:r>
            <a:endParaRPr lang="en-US" sz="4000" b="0" i="0" u="none" strike="noStrike" cap="none" baseline="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  <a:sym typeface="Times New Roman"/>
            </a:endParaRPr>
          </a:p>
        </p:txBody>
      </p:sp>
      <p:sp>
        <p:nvSpPr>
          <p:cNvPr id="77" name="Shape 77"/>
          <p:cNvSpPr txBox="1"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800" b="0" i="0" u="none" strike="noStrike" cap="none" baseline="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47" name="Рисунок 46" descr="Описание: ÐÐ°ÑÑÐ¸Ð½ÐºÐ¸ Ð¿Ð¾ Ð·Ð°Ð¿ÑÐ¾ÑÑ ÐºÐ»Ð°Ð²Ð¸Ð°ÑÑÑÐ°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108" y="4849822"/>
            <a:ext cx="3385909" cy="1791094"/>
          </a:xfrm>
          <a:prstGeom prst="rect">
            <a:avLst/>
          </a:prstGeom>
          <a:noFill/>
          <a:ln>
            <a:noFill/>
          </a:ln>
        </p:spPr>
      </p:pic>
      <p:pic>
        <p:nvPicPr>
          <p:cNvPr id="48" name="Рисунок 47" descr="Описание: ÐÐ°ÑÑÐ¸Ð½ÐºÐ¸ Ð¿Ð¾ Ð·Ð°Ð¿ÑÐ¾ÑÑ Ð¼ÑÑÑ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65902"/>
            <a:ext cx="2556202" cy="1746688"/>
          </a:xfrm>
          <a:prstGeom prst="rect">
            <a:avLst/>
          </a:prstGeom>
          <a:noFill/>
          <a:ln>
            <a:noFill/>
          </a:ln>
        </p:spPr>
      </p:pic>
      <p:pic>
        <p:nvPicPr>
          <p:cNvPr id="49" name="Рисунок 48" descr="Описание: ÐÐ°ÑÑÐ¸Ð½ÐºÐ¸ Ð¿Ð¾ Ð·Ð°Ð¿ÑÐ¾ÑÑ Ð¿ÑÐ¸Ð½ÑÐµÑ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1612" y="1333907"/>
            <a:ext cx="2634387" cy="15307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0" name="Рисунок 49" descr="Описание: ÐÐ°ÑÑÐ¸Ð½ÐºÐ¸ Ð¿Ð¾ Ð·Ð°Ð¿ÑÐ¾ÑÑ Ð¼Ð¾Ð½Ð¸ÑÐ¾Ñ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4747" y="2917539"/>
            <a:ext cx="1928116" cy="1820295"/>
          </a:xfrm>
          <a:prstGeom prst="rect">
            <a:avLst/>
          </a:prstGeom>
          <a:noFill/>
          <a:ln>
            <a:noFill/>
          </a:ln>
        </p:spPr>
      </p:pic>
      <p:pic>
        <p:nvPicPr>
          <p:cNvPr id="51" name="Рисунок 50" descr="Описание: Картинки по запросу клавиша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6202" y="1566894"/>
            <a:ext cx="1903095" cy="1350645"/>
          </a:xfrm>
          <a:prstGeom prst="rect">
            <a:avLst/>
          </a:prstGeom>
          <a:noFill/>
          <a:ln>
            <a:noFill/>
          </a:ln>
        </p:spPr>
      </p:pic>
      <p:pic>
        <p:nvPicPr>
          <p:cNvPr id="52" name="Рисунок 51" descr="Описание: Похожее изображение"/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8609" y="5068556"/>
            <a:ext cx="1977390" cy="1552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3" name="Рисунок 52" descr="Описание: Картинки по запросу много мониторов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3202" y="4779289"/>
            <a:ext cx="3030283" cy="1932159"/>
          </a:xfrm>
          <a:prstGeom prst="rect">
            <a:avLst/>
          </a:prstGeom>
          <a:noFill/>
          <a:ln>
            <a:noFill/>
          </a:ln>
        </p:spPr>
      </p:pic>
      <p:pic>
        <p:nvPicPr>
          <p:cNvPr id="54" name="Рисунок 53" descr="Описание: Картинки по запросу механическая клавиатура старая"/>
          <p:cNvPicPr/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125" y="3224539"/>
            <a:ext cx="2728783" cy="1574442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Рисунок 54" descr="Описание: Картинки по запросу принтеры"/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6787" y="2917539"/>
            <a:ext cx="1852251" cy="1606612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TextBox 12"/>
          <p:cNvSpPr txBox="1"/>
          <p:nvPr/>
        </p:nvSpPr>
        <p:spPr>
          <a:xfrm>
            <a:off x="625886" y="894640"/>
            <a:ext cx="87885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B050"/>
                </a:solidFill>
              </a:rPr>
              <a:t>Устройства ввода                                                   Устройства вывода</a:t>
            </a:r>
            <a:endParaRPr lang="ru-RU" sz="24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4331881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 txBox="1">
            <a:spLocks noGrp="1"/>
          </p:cNvSpPr>
          <p:nvPr>
            <p:ph type="title"/>
          </p:nvPr>
        </p:nvSpPr>
        <p:spPr>
          <a:xfrm>
            <a:off x="740532" y="1052737"/>
            <a:ext cx="8915400" cy="97951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107407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Times New Roman"/>
              <a:buNone/>
            </a:pPr>
            <a:endParaRPr lang="en-US" sz="5400" b="0" i="0" u="none" strike="noStrike" cap="none" baseline="0" dirty="0">
              <a:solidFill>
                <a:schemeClr val="dk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32" name="Shape 132"/>
          <p:cNvSpPr txBox="1">
            <a:spLocks noGrp="1"/>
          </p:cNvSpPr>
          <p:nvPr>
            <p:ph type="body" idx="1"/>
          </p:nvPr>
        </p:nvSpPr>
        <p:spPr>
          <a:xfrm>
            <a:off x="585452" y="2038007"/>
            <a:ext cx="8915400" cy="428133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Questrial"/>
              <a:buNone/>
            </a:pPr>
            <a:r>
              <a:rPr lang="en-US" sz="5400" b="1" i="0" u="none" strike="noStrike" cap="none" baseline="0" dirty="0" err="1" smtClean="0">
                <a:solidFill>
                  <a:srgbClr val="0070C0"/>
                </a:solidFill>
                <a:latin typeface="Times New Roman" pitchFamily="18" charset="0"/>
                <a:ea typeface="Questrial"/>
                <a:cs typeface="Times New Roman" pitchFamily="18" charset="0"/>
                <a:sym typeface="Questrial"/>
              </a:rPr>
              <a:t>Как</a:t>
            </a:r>
            <a:r>
              <a:rPr lang="ru-RU" sz="5400" b="1" i="0" u="none" strike="noStrike" cap="none" baseline="0" dirty="0" err="1" smtClean="0">
                <a:solidFill>
                  <a:srgbClr val="0070C0"/>
                </a:solidFill>
                <a:latin typeface="Times New Roman" pitchFamily="18" charset="0"/>
                <a:ea typeface="Questrial"/>
                <a:cs typeface="Times New Roman" pitchFamily="18" charset="0"/>
                <a:sym typeface="Questrial"/>
              </a:rPr>
              <a:t>ова</a:t>
            </a:r>
            <a:r>
              <a:rPr lang="en-US" sz="5400" b="1" i="0" u="none" strike="noStrike" cap="none" baseline="0" dirty="0" smtClean="0">
                <a:solidFill>
                  <a:srgbClr val="0070C0"/>
                </a:solidFill>
                <a:latin typeface="Times New Roman" pitchFamily="18" charset="0"/>
                <a:ea typeface="Questrial"/>
                <a:cs typeface="Times New Roman" pitchFamily="18" charset="0"/>
                <a:sym typeface="Questrial"/>
              </a:rPr>
              <a:t> </a:t>
            </a:r>
            <a:r>
              <a:rPr lang="en-US" sz="5400" b="1" i="0" u="none" strike="noStrike" cap="none" baseline="0" dirty="0" err="1">
                <a:solidFill>
                  <a:srgbClr val="0070C0"/>
                </a:solidFill>
                <a:latin typeface="Times New Roman" pitchFamily="18" charset="0"/>
                <a:ea typeface="Questrial"/>
                <a:cs typeface="Times New Roman" pitchFamily="18" charset="0"/>
                <a:sym typeface="Questrial"/>
              </a:rPr>
              <a:t>тема</a:t>
            </a:r>
            <a:r>
              <a:rPr lang="en-US" sz="5400" b="1" i="0" u="none" strike="noStrike" cap="none" baseline="0" dirty="0">
                <a:solidFill>
                  <a:srgbClr val="0070C0"/>
                </a:solidFill>
                <a:latin typeface="Times New Roman" pitchFamily="18" charset="0"/>
                <a:ea typeface="Questrial"/>
                <a:cs typeface="Times New Roman" pitchFamily="18" charset="0"/>
                <a:sym typeface="Questrial"/>
              </a:rPr>
              <a:t> </a:t>
            </a:r>
            <a:r>
              <a:rPr lang="ru-RU" sz="5400" b="1" i="0" u="none" strike="noStrike" cap="none" baseline="0" dirty="0" smtClean="0">
                <a:solidFill>
                  <a:srgbClr val="0070C0"/>
                </a:solidFill>
                <a:latin typeface="Times New Roman" pitchFamily="18" charset="0"/>
                <a:ea typeface="Questrial"/>
                <a:cs typeface="Times New Roman" pitchFamily="18" charset="0"/>
                <a:sym typeface="Questrial"/>
              </a:rPr>
              <a:t>нашего</a:t>
            </a:r>
            <a:r>
              <a:rPr lang="en-US" sz="5400" b="1" i="0" u="none" strike="noStrike" cap="none" baseline="0" dirty="0" smtClean="0">
                <a:solidFill>
                  <a:srgbClr val="0070C0"/>
                </a:solidFill>
                <a:latin typeface="Times New Roman" pitchFamily="18" charset="0"/>
                <a:ea typeface="Questrial"/>
                <a:cs typeface="Times New Roman" pitchFamily="18" charset="0"/>
                <a:sym typeface="Questrial"/>
              </a:rPr>
              <a:t> </a:t>
            </a:r>
            <a:r>
              <a:rPr lang="en-US" sz="5400" b="1" i="0" u="none" strike="noStrike" cap="none" baseline="0" dirty="0" err="1">
                <a:solidFill>
                  <a:srgbClr val="0070C0"/>
                </a:solidFill>
                <a:latin typeface="Times New Roman" pitchFamily="18" charset="0"/>
                <a:ea typeface="Questrial"/>
                <a:cs typeface="Times New Roman" pitchFamily="18" charset="0"/>
                <a:sym typeface="Questrial"/>
              </a:rPr>
              <a:t>урока</a:t>
            </a:r>
            <a:r>
              <a:rPr lang="en-US" sz="5400" b="1" i="0" u="none" strike="noStrike" cap="none" baseline="0" dirty="0" smtClean="0">
                <a:solidFill>
                  <a:srgbClr val="0070C0"/>
                </a:solidFill>
                <a:latin typeface="Times New Roman" pitchFamily="18" charset="0"/>
                <a:ea typeface="Questrial"/>
                <a:cs typeface="Times New Roman" pitchFamily="18" charset="0"/>
                <a:sym typeface="Questrial"/>
              </a:rPr>
              <a:t>?</a:t>
            </a:r>
            <a:endParaRPr lang="ru-RU" sz="5400" b="1" i="0" u="none" strike="noStrike" cap="none" baseline="0" dirty="0" smtClean="0">
              <a:solidFill>
                <a:srgbClr val="0070C0"/>
              </a:solidFill>
              <a:latin typeface="Times New Roman" pitchFamily="18" charset="0"/>
              <a:ea typeface="Questrial"/>
              <a:cs typeface="Times New Roman" pitchFamily="18" charset="0"/>
              <a:sym typeface="Quest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Questrial"/>
              <a:buNone/>
            </a:pPr>
            <a:r>
              <a:rPr lang="ru-RU" sz="5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Определите цели урока.</a:t>
            </a:r>
            <a:endParaRPr lang="en-US" sz="5400" b="1" i="0" u="none" strike="noStrike" cap="none" baseline="0" dirty="0">
              <a:solidFill>
                <a:srgbClr val="0070C0"/>
              </a:solidFill>
              <a:latin typeface="Times New Roman" pitchFamily="18" charset="0"/>
              <a:ea typeface="Questrial"/>
              <a:cs typeface="Times New Roman" pitchFamily="18" charset="0"/>
              <a:sym typeface="Questrial"/>
            </a:endParaRPr>
          </a:p>
        </p:txBody>
      </p:sp>
    </p:spTree>
    <p:extLst>
      <p:ext uri="{BB962C8B-B14F-4D97-AF65-F5344CB8AC3E}">
        <p14:creationId xmlns:p14="http://schemas.microsoft.com/office/powerpoint/2010/main" val="659666539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Shape 137"/>
          <p:cNvSpPr txBox="1">
            <a:spLocks noGrp="1"/>
          </p:cNvSpPr>
          <p:nvPr>
            <p:ph type="ctrTitle"/>
          </p:nvPr>
        </p:nvSpPr>
        <p:spPr>
          <a:xfrm>
            <a:off x="883015" y="1545464"/>
            <a:ext cx="8420100" cy="3116688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Times New Roman"/>
              <a:buNone/>
            </a:pPr>
            <a:r>
              <a:rPr lang="en-US" sz="6000" b="1" i="0" u="none" strike="noStrike" cap="none" baseline="0" dirty="0" err="1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Тема</a:t>
            </a:r>
            <a:r>
              <a:rPr lang="en-US" sz="6000" b="1" i="0" u="none" strike="noStrike" cap="none" baseline="0" dirty="0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: </a:t>
            </a:r>
            <a:r>
              <a:rPr lang="ru-RU" sz="6000" b="1" i="0" u="none" strike="noStrike" cap="none" baseline="0" dirty="0" smtClean="0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Устройства компьютера. Техника безопасности</a:t>
            </a:r>
            <a:endParaRPr lang="en-US" sz="6000" b="1" i="0" u="none" strike="noStrike" cap="none" baseline="0" dirty="0">
              <a:solidFill>
                <a:schemeClr val="dk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647319078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Shape 143"/>
          <p:cNvSpPr txBox="1">
            <a:spLocks noGrp="1"/>
          </p:cNvSpPr>
          <p:nvPr>
            <p:ph type="title"/>
          </p:nvPr>
        </p:nvSpPr>
        <p:spPr>
          <a:xfrm>
            <a:off x="495300" y="669701"/>
            <a:ext cx="8915400" cy="89186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107407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Times New Roman"/>
              <a:buNone/>
            </a:pPr>
            <a:r>
              <a:rPr lang="en-US" sz="5400" b="1" i="0" u="none" strike="noStrike" cap="none" baseline="0" dirty="0" err="1" smtClean="0">
                <a:solidFill>
                  <a:srgbClr val="00B05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Цел</a:t>
            </a:r>
            <a:r>
              <a:rPr lang="ru-RU" sz="5400" b="1" i="0" u="none" strike="noStrike" cap="none" baseline="0" dirty="0" smtClean="0">
                <a:solidFill>
                  <a:srgbClr val="00B05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и</a:t>
            </a:r>
            <a:r>
              <a:rPr lang="en-US" sz="5400" b="1" i="0" u="none" strike="noStrike" cap="none" baseline="0" dirty="0" smtClean="0">
                <a:solidFill>
                  <a:srgbClr val="00B05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5400" b="1" i="0" u="none" strike="noStrike" cap="none" baseline="0" dirty="0" err="1">
                <a:solidFill>
                  <a:srgbClr val="00B05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урока</a:t>
            </a:r>
            <a:endParaRPr lang="en-US" sz="5400" b="1" i="0" u="none" strike="noStrike" cap="none" baseline="0" dirty="0">
              <a:solidFill>
                <a:srgbClr val="00B05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44" name="Shape 144"/>
          <p:cNvSpPr txBox="1">
            <a:spLocks noGrp="1"/>
          </p:cNvSpPr>
          <p:nvPr>
            <p:ph type="body" idx="1"/>
          </p:nvPr>
        </p:nvSpPr>
        <p:spPr>
          <a:xfrm>
            <a:off x="495300" y="1844675"/>
            <a:ext cx="9216229" cy="428148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/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ознакомить с основными устройствами компьютера и научить различать устройства ввода от устройств вывода;</a:t>
            </a:r>
          </a:p>
          <a:p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вспомнить основные правила </a:t>
            </a:r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техники безопасности при работе с цифровыми </a:t>
            </a: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устройствами.</a:t>
            </a:r>
            <a:endParaRPr sz="3200" b="0" i="0" u="none" strike="noStrike" cap="none" baseline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Questrial"/>
            </a:endParaRPr>
          </a:p>
        </p:txBody>
      </p:sp>
    </p:spTree>
    <p:extLst>
      <p:ext uri="{BB962C8B-B14F-4D97-AF65-F5344CB8AC3E}">
        <p14:creationId xmlns:p14="http://schemas.microsoft.com/office/powerpoint/2010/main" val="908430428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Shape 149"/>
          <p:cNvSpPr txBox="1">
            <a:spLocks noGrp="1"/>
          </p:cNvSpPr>
          <p:nvPr>
            <p:ph type="title"/>
          </p:nvPr>
        </p:nvSpPr>
        <p:spPr>
          <a:xfrm>
            <a:off x="495300" y="476250"/>
            <a:ext cx="8915400" cy="112395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107407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Times New Roman"/>
              <a:buNone/>
            </a:pPr>
            <a:r>
              <a:rPr lang="en-US" sz="5400" b="1" i="0" u="none" strike="noStrike" cap="none" baseline="0" dirty="0" err="1" smtClean="0">
                <a:solidFill>
                  <a:srgbClr val="00B05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Цел</a:t>
            </a:r>
            <a:r>
              <a:rPr lang="ru-RU" sz="5400" b="1" i="0" u="none" strike="noStrike" cap="none" baseline="0" dirty="0" smtClean="0">
                <a:solidFill>
                  <a:srgbClr val="00B05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и</a:t>
            </a:r>
            <a:r>
              <a:rPr lang="en-US" sz="5400" b="1" i="0" u="none" strike="noStrike" cap="none" baseline="0" dirty="0" smtClean="0">
                <a:solidFill>
                  <a:srgbClr val="00B05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5400" b="1" i="0" u="none" strike="noStrike" cap="none" baseline="0" dirty="0" err="1">
                <a:solidFill>
                  <a:srgbClr val="00B05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обучения</a:t>
            </a:r>
            <a:endParaRPr lang="en-US" sz="5400" b="1" i="0" u="none" strike="noStrike" cap="none" baseline="0" dirty="0">
              <a:solidFill>
                <a:srgbClr val="00B05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50" name="Shape 150"/>
          <p:cNvSpPr txBox="1"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</a:pPr>
            <a:endParaRPr sz="2400" b="0" i="0" u="none" strike="noStrike" cap="none" baseline="0" dirty="0">
              <a:solidFill>
                <a:schemeClr val="dk1"/>
              </a:solidFill>
              <a:latin typeface="Questrial"/>
              <a:ea typeface="Questrial"/>
              <a:cs typeface="Questrial"/>
              <a:sym typeface="Questrial"/>
            </a:endParaRPr>
          </a:p>
          <a:p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3.1.1.1 </a:t>
            </a:r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различать устройства ввода (мышь и клавиатура) и вывода (монитор и принтер</a:t>
            </a: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pPr marL="152400" indent="0">
              <a:buNone/>
            </a:pP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3.1.3.1 следовать основным правилам техники безопасности при работе с цифровыми устройствами</a:t>
            </a:r>
          </a:p>
        </p:txBody>
      </p:sp>
    </p:spTree>
    <p:extLst>
      <p:ext uri="{BB962C8B-B14F-4D97-AF65-F5344CB8AC3E}">
        <p14:creationId xmlns:p14="http://schemas.microsoft.com/office/powerpoint/2010/main" val="1589600541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Shape 149"/>
          <p:cNvSpPr txBox="1">
            <a:spLocks noGrp="1"/>
          </p:cNvSpPr>
          <p:nvPr>
            <p:ph type="title"/>
          </p:nvPr>
        </p:nvSpPr>
        <p:spPr>
          <a:xfrm>
            <a:off x="495300" y="566670"/>
            <a:ext cx="8915400" cy="69545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107407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Times New Roman"/>
              <a:buNone/>
            </a:pPr>
            <a:r>
              <a:rPr lang="kk-KZ" sz="5400" b="1" dirty="0" smtClean="0">
                <a:solidFill>
                  <a:srgbClr val="00B05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Просмотр видео</a:t>
            </a:r>
            <a:endParaRPr lang="en-US" sz="5400" b="1" i="0" u="none" strike="noStrike" cap="none" baseline="0" dirty="0">
              <a:solidFill>
                <a:srgbClr val="00B05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50" name="Shape 150"/>
          <p:cNvSpPr txBox="1">
            <a:spLocks noGrp="1"/>
          </p:cNvSpPr>
          <p:nvPr>
            <p:ph type="body" idx="1"/>
          </p:nvPr>
        </p:nvSpPr>
        <p:spPr>
          <a:xfrm>
            <a:off x="495300" y="1506828"/>
            <a:ext cx="8915400" cy="486821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r>
              <a:rPr lang="ru-RU" sz="3600" u="sng" dirty="0">
                <a:hlinkClick r:id="rId3"/>
              </a:rPr>
              <a:t>https://www.youtube.com/watch?v=hcir_hSyRLo&amp;t=275s</a:t>
            </a:r>
            <a:endParaRPr lang="ru-RU" sz="3600" dirty="0"/>
          </a:p>
          <a:p>
            <a:endParaRPr lang="ru-RU" sz="3600" u="sng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9256" y="2958354"/>
            <a:ext cx="6194646" cy="3482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17187962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Shape 149"/>
          <p:cNvSpPr txBox="1">
            <a:spLocks noGrp="1"/>
          </p:cNvSpPr>
          <p:nvPr>
            <p:ph type="title"/>
          </p:nvPr>
        </p:nvSpPr>
        <p:spPr>
          <a:xfrm>
            <a:off x="495300" y="566670"/>
            <a:ext cx="8915400" cy="69545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107407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Times New Roman"/>
              <a:buNone/>
            </a:pPr>
            <a:r>
              <a:rPr lang="ru-RU" sz="4800" b="1" i="0" u="none" strike="noStrike" cap="none" baseline="0" dirty="0" smtClean="0">
                <a:solidFill>
                  <a:srgbClr val="00B05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Знакомство</a:t>
            </a:r>
            <a:r>
              <a:rPr lang="ru-RU" sz="4800" b="1" i="0" u="none" strike="noStrike" cap="none" dirty="0" smtClean="0">
                <a:solidFill>
                  <a:srgbClr val="00B05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с правилами ТБ</a:t>
            </a:r>
            <a:endParaRPr lang="en-US" sz="4800" b="1" i="0" u="none" strike="noStrike" cap="none" baseline="0" dirty="0">
              <a:solidFill>
                <a:srgbClr val="00B05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50" name="Shape 150"/>
          <p:cNvSpPr txBox="1">
            <a:spLocks noGrp="1"/>
          </p:cNvSpPr>
          <p:nvPr>
            <p:ph type="body" idx="1"/>
          </p:nvPr>
        </p:nvSpPr>
        <p:spPr>
          <a:xfrm>
            <a:off x="495300" y="1506828"/>
            <a:ext cx="8915400" cy="486821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r>
              <a:rPr lang="en-US" sz="2800" dirty="0">
                <a:latin typeface="Times New Roman" pitchFamily="18" charset="0"/>
                <a:cs typeface="Times New Roman" pitchFamily="18" charset="0"/>
                <a:hlinkClick r:id="rId3"/>
              </a:rPr>
              <a:t>https://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  <a:hlinkClick r:id="rId3"/>
              </a:rPr>
              <a:t>bilimland.kz/ru/courses/informatika-ru/5-klass/lesson/pravila-texniki-bezopasnosti-i-organizacziya-rabochego-mesta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872267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Shape 149"/>
          <p:cNvSpPr txBox="1">
            <a:spLocks noGrp="1"/>
          </p:cNvSpPr>
          <p:nvPr>
            <p:ph type="title"/>
          </p:nvPr>
        </p:nvSpPr>
        <p:spPr>
          <a:xfrm>
            <a:off x="495300" y="566670"/>
            <a:ext cx="8915400" cy="69545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107407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Times New Roman"/>
              <a:buNone/>
            </a:pPr>
            <a:r>
              <a:rPr lang="ru-RU" sz="4800" b="1" i="0" u="none" strike="noStrike" cap="none" baseline="0" dirty="0" smtClean="0">
                <a:solidFill>
                  <a:srgbClr val="00B05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Изучите в группах правила</a:t>
            </a:r>
            <a:endParaRPr lang="en-US" sz="4800" b="1" i="0" u="none" strike="noStrike" cap="none" baseline="0" dirty="0">
              <a:solidFill>
                <a:srgbClr val="00B05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50" name="Shape 150"/>
          <p:cNvSpPr txBox="1">
            <a:spLocks noGrp="1"/>
          </p:cNvSpPr>
          <p:nvPr>
            <p:ph type="body" idx="1"/>
          </p:nvPr>
        </p:nvSpPr>
        <p:spPr>
          <a:xfrm>
            <a:off x="495300" y="1506828"/>
            <a:ext cx="8915400" cy="486821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Admin\Desktop\3 класс_2018\1 четверть\Раздел 1 Компьютер и программы\Раздел 1 Устройство компьютера+\1 урок\1 вариант\pravila-bezopasnoj-raboty_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0343" y="1249200"/>
            <a:ext cx="4654606" cy="560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8053196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109</TotalTime>
  <Words>199</Words>
  <Application>Microsoft Office PowerPoint</Application>
  <PresentationFormat>Лист A4 (210x297 мм)</PresentationFormat>
  <Paragraphs>59</Paragraphs>
  <Slides>17</Slides>
  <Notes>17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Проанализируйте данные картинки.  Объедините в 2 группы. Обоснуйте ответ.</vt:lpstr>
      <vt:lpstr>Правильный ответ</vt:lpstr>
      <vt:lpstr>Презентация PowerPoint</vt:lpstr>
      <vt:lpstr>Тема: Устройства компьютера. Техника безопасности</vt:lpstr>
      <vt:lpstr>Цели урока</vt:lpstr>
      <vt:lpstr>Цели обучения</vt:lpstr>
      <vt:lpstr>Просмотр видео</vt:lpstr>
      <vt:lpstr>Знакомство с правилами ТБ</vt:lpstr>
      <vt:lpstr>Изучите в группах правила</vt:lpstr>
      <vt:lpstr>Задание 1: </vt:lpstr>
      <vt:lpstr>Ответ на задание 1: </vt:lpstr>
      <vt:lpstr>Проведение физ.минутки</vt:lpstr>
      <vt:lpstr>Задание 2</vt:lpstr>
      <vt:lpstr>Вопрос</vt:lpstr>
      <vt:lpstr>Индивидуальные задания</vt:lpstr>
      <vt:lpstr>Индивидуальные задания</vt:lpstr>
      <vt:lpstr>Рефлексия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Арингазинова Алия</cp:lastModifiedBy>
  <cp:revision>14</cp:revision>
  <dcterms:created xsi:type="dcterms:W3CDTF">2018-05-24T08:06:24Z</dcterms:created>
  <dcterms:modified xsi:type="dcterms:W3CDTF">2018-07-23T05:43:53Z</dcterms:modified>
</cp:coreProperties>
</file>