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80" r:id="rId2"/>
    <p:sldId id="294" r:id="rId3"/>
    <p:sldId id="281" r:id="rId4"/>
    <p:sldId id="282" r:id="rId5"/>
    <p:sldId id="292" r:id="rId6"/>
    <p:sldId id="283" r:id="rId7"/>
    <p:sldId id="284" r:id="rId8"/>
    <p:sldId id="285" r:id="rId9"/>
    <p:sldId id="293" r:id="rId10"/>
    <p:sldId id="286" r:id="rId11"/>
    <p:sldId id="287" r:id="rId12"/>
    <p:sldId id="288" r:id="rId13"/>
    <p:sldId id="295" r:id="rId14"/>
    <p:sldId id="296" r:id="rId15"/>
    <p:sldId id="297" r:id="rId16"/>
    <p:sldId id="290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2609" autoAdjust="0"/>
  </p:normalViewPr>
  <p:slideViewPr>
    <p:cSldViewPr>
      <p:cViewPr>
        <p:scale>
          <a:sx n="100" d="100"/>
          <a:sy n="100" d="100"/>
        </p:scale>
        <p:origin x="1960" y="2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C19800-F9DF-4125-A751-68BF30B019B9}" type="datetimeFigureOut">
              <a:rPr lang="ru-RU" smtClean="0"/>
              <a:pPr/>
              <a:t>12.01.20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721EC1-9246-410A-8A87-609FD07E362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6297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721EC1-9246-410A-8A87-609FD07E3629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06470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721EC1-9246-410A-8A87-609FD07E3629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49882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721EC1-9246-410A-8A87-609FD07E3629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0161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47CD0-B9A1-4B4B-9338-4C2D3B6EBAD5}" type="datetimeFigureOut">
              <a:rPr lang="ru-RU" smtClean="0"/>
              <a:pPr/>
              <a:t>12.01.20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EE9DF-28B2-43F9-B550-21036ED555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47CD0-B9A1-4B4B-9338-4C2D3B6EBAD5}" type="datetimeFigureOut">
              <a:rPr lang="ru-RU" smtClean="0"/>
              <a:pPr/>
              <a:t>12.01.20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EE9DF-28B2-43F9-B550-21036ED555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47CD0-B9A1-4B4B-9338-4C2D3B6EBAD5}" type="datetimeFigureOut">
              <a:rPr lang="ru-RU" smtClean="0"/>
              <a:pPr/>
              <a:t>12.01.20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EE9DF-28B2-43F9-B550-21036ED555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47CD0-B9A1-4B4B-9338-4C2D3B6EBAD5}" type="datetimeFigureOut">
              <a:rPr lang="ru-RU" smtClean="0"/>
              <a:pPr/>
              <a:t>12.01.20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EE9DF-28B2-43F9-B550-21036ED555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47CD0-B9A1-4B4B-9338-4C2D3B6EBAD5}" type="datetimeFigureOut">
              <a:rPr lang="ru-RU" smtClean="0"/>
              <a:pPr/>
              <a:t>12.01.20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EE9DF-28B2-43F9-B550-21036ED555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47CD0-B9A1-4B4B-9338-4C2D3B6EBAD5}" type="datetimeFigureOut">
              <a:rPr lang="ru-RU" smtClean="0"/>
              <a:pPr/>
              <a:t>12.01.20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EE9DF-28B2-43F9-B550-21036ED555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47CD0-B9A1-4B4B-9338-4C2D3B6EBAD5}" type="datetimeFigureOut">
              <a:rPr lang="ru-RU" smtClean="0"/>
              <a:pPr/>
              <a:t>12.01.20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EE9DF-28B2-43F9-B550-21036ED555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47CD0-B9A1-4B4B-9338-4C2D3B6EBAD5}" type="datetimeFigureOut">
              <a:rPr lang="ru-RU" smtClean="0"/>
              <a:pPr/>
              <a:t>12.01.20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EE9DF-28B2-43F9-B550-21036ED555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47CD0-B9A1-4B4B-9338-4C2D3B6EBAD5}" type="datetimeFigureOut">
              <a:rPr lang="ru-RU" smtClean="0"/>
              <a:pPr/>
              <a:t>12.01.20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EE9DF-28B2-43F9-B550-21036ED555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47CD0-B9A1-4B4B-9338-4C2D3B6EBAD5}" type="datetimeFigureOut">
              <a:rPr lang="ru-RU" smtClean="0"/>
              <a:pPr/>
              <a:t>12.01.20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EE9DF-28B2-43F9-B550-21036ED555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47CD0-B9A1-4B4B-9338-4C2D3B6EBAD5}" type="datetimeFigureOut">
              <a:rPr lang="ru-RU" smtClean="0"/>
              <a:pPr/>
              <a:t>12.01.20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EE9DF-28B2-43F9-B550-21036ED555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047CD0-B9A1-4B4B-9338-4C2D3B6EBAD5}" type="datetimeFigureOut">
              <a:rPr lang="ru-RU" smtClean="0"/>
              <a:pPr/>
              <a:t>12.01.20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BEE9DF-28B2-43F9-B550-21036ED555C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4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4" Type="http://schemas.openxmlformats.org/officeDocument/2006/relationships/image" Target="../media/image8.jpeg"/><Relationship Id="rId5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eg"/><Relationship Id="rId3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eg"/><Relationship Id="rId3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gi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>
                <a:alpha val="77000"/>
              </a:srgb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7544" y="152994"/>
            <a:ext cx="8001626" cy="5622131"/>
          </a:xfrm>
          <a:prstGeom prst="cloudCallout">
            <a:avLst>
              <a:gd name="adj1" fmla="val -43569"/>
              <a:gd name="adj2" fmla="val 55752"/>
            </a:avLst>
          </a:prstGeom>
          <a:solidFill>
            <a:schemeClr val="bg1"/>
          </a:solidFill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kk-KZ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Балабақшадағы жобалық іс-әрекеттің жұмысы  </a:t>
            </a:r>
          </a:p>
          <a:p>
            <a:pPr>
              <a:defRPr/>
            </a:pPr>
            <a:endParaRPr lang="kk-KZ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kk-KZ" sz="2800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«Фетр матадан жасалған ЛЭПБУК»</a:t>
            </a:r>
          </a:p>
          <a:p>
            <a:pPr>
              <a:defRPr/>
            </a:pPr>
            <a:endParaRPr lang="en-US" sz="4800" dirty="0" smtClean="0">
              <a:ln w="12700">
                <a:solidFill>
                  <a:schemeClr val="tx2"/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en-US" sz="4800" dirty="0" smtClean="0">
              <a:ln w="12700">
                <a:solidFill>
                  <a:schemeClr val="tx2"/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 descr="Blue_book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768" y="4643446"/>
            <a:ext cx="1571625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2000">
              <a:schemeClr val="bg1">
                <a:alpha val="60000"/>
              </a:schemeClr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88" t="15918" r="9584" b="25019"/>
          <a:stretch/>
        </p:blipFill>
        <p:spPr bwMode="auto">
          <a:xfrm>
            <a:off x="155520" y="123381"/>
            <a:ext cx="4680520" cy="33604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0" t="5296" r="16646" b="4404"/>
          <a:stretch/>
        </p:blipFill>
        <p:spPr bwMode="auto">
          <a:xfrm>
            <a:off x="4932042" y="692696"/>
            <a:ext cx="4104454" cy="56886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07" t="20312" r="13809" b="19493"/>
          <a:stretch/>
        </p:blipFill>
        <p:spPr bwMode="auto">
          <a:xfrm>
            <a:off x="155520" y="3534842"/>
            <a:ext cx="4760823" cy="3206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advTm="0">
    <p:wipe dir="r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6632"/>
            <a:ext cx="4608512" cy="3456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84" r="21892"/>
          <a:stretch/>
        </p:blipFill>
        <p:spPr bwMode="auto">
          <a:xfrm>
            <a:off x="5004048" y="404664"/>
            <a:ext cx="3888432" cy="5976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573016"/>
            <a:ext cx="4608512" cy="3168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advClick="0" advTm="0">
    <p:wedg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4644008" cy="61920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15"/>
          <a:stretch/>
        </p:blipFill>
        <p:spPr bwMode="auto">
          <a:xfrm>
            <a:off x="4895528" y="296313"/>
            <a:ext cx="4122965" cy="6120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advClick="0" advTm="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cer\Desktop\NAUE805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48" t="4058" r="15665" b="15396"/>
          <a:stretch/>
        </p:blipFill>
        <p:spPr bwMode="auto">
          <a:xfrm>
            <a:off x="539552" y="476672"/>
            <a:ext cx="3456384" cy="583264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cer\Desktop\LKMF787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86" b="8174"/>
          <a:stretch/>
        </p:blipFill>
        <p:spPr bwMode="auto">
          <a:xfrm>
            <a:off x="4572000" y="476672"/>
            <a:ext cx="3888432" cy="58326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3111671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cer\Desktop\BZKA148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76672"/>
            <a:ext cx="7992888" cy="590465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9875624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cer\Desktop\FOUS8629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2" r="2006"/>
          <a:stretch/>
        </p:blipFill>
        <p:spPr bwMode="auto">
          <a:xfrm>
            <a:off x="601216" y="332656"/>
            <a:ext cx="7859216" cy="590465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2176705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РОЗА6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7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179512" y="1484784"/>
            <a:ext cx="896448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9600" i="1" kern="10" dirty="0" err="1" smtClean="0">
                <a:ln w="9525">
                  <a:solidFill>
                    <a:srgbClr val="8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/>
                <a:cs typeface="Times New Roman"/>
              </a:rPr>
              <a:t>Назарларыңызға</a:t>
            </a:r>
            <a:r>
              <a:rPr lang="ru-RU" sz="9600" i="1" kern="10" dirty="0" smtClean="0">
                <a:ln w="9525">
                  <a:solidFill>
                    <a:srgbClr val="8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ru-RU" sz="9600" i="1" kern="10" dirty="0" err="1" smtClean="0">
                <a:ln w="9525">
                  <a:solidFill>
                    <a:srgbClr val="8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/>
                <a:cs typeface="Times New Roman"/>
              </a:rPr>
              <a:t>рахмет</a:t>
            </a:r>
            <a:r>
              <a:rPr lang="ru-RU" sz="9600" i="1" kern="10" dirty="0" smtClean="0">
                <a:ln w="9525">
                  <a:solidFill>
                    <a:srgbClr val="8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/>
                <a:cs typeface="Times New Roman"/>
              </a:rPr>
              <a:t>!</a:t>
            </a:r>
            <a:endParaRPr lang="ru-RU" sz="9600" i="1" kern="10" dirty="0">
              <a:ln w="9525">
                <a:solidFill>
                  <a:srgbClr val="800000"/>
                </a:solidFill>
                <a:round/>
                <a:headEnd/>
                <a:tailEnd/>
              </a:ln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>
                <a:alpha val="77000"/>
              </a:srgb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620688"/>
            <a:ext cx="7488832" cy="5109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Жобаның тақырыбы:</a:t>
            </a:r>
          </a:p>
          <a:p>
            <a:r>
              <a:rPr lang="kk-KZ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kk-KZ" dirty="0" smtClean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Фетр </a:t>
            </a:r>
            <a:r>
              <a:rPr lang="kk-KZ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матадан жасалған ЛЭПБУК»</a:t>
            </a:r>
          </a:p>
          <a:p>
            <a:r>
              <a:rPr lang="kk-KZ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Жобаның мақсаты: </a:t>
            </a:r>
            <a:endParaRPr lang="kk-KZ" dirty="0" smtClean="0">
              <a:ln w="18415" cmpd="sng">
                <a:solidFill>
                  <a:schemeClr val="tx1"/>
                </a:solidFill>
                <a:prstDash val="solid"/>
              </a:ln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dirty="0" smtClean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Шығармашылық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ізденіске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жеткізу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барысында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жаңа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технология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элементтерін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тимді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пайдалану</a:t>
            </a:r>
            <a:r>
              <a:rPr lang="ru-RU" sz="2000" dirty="0"/>
              <a:t>. </a:t>
            </a:r>
          </a:p>
          <a:p>
            <a:r>
              <a:rPr lang="kk-KZ" dirty="0">
                <a:latin typeface="Times New Roman" panose="02020603050405020304" pitchFamily="18" charset="0"/>
                <a:cs typeface="Times New Roman" pitchFamily="18" charset="0"/>
              </a:rPr>
              <a:t>2. Балаларға үлкендердің еңбегін бағалауға үйрету</a:t>
            </a:r>
            <a:r>
              <a:rPr lang="kk-KZ" dirty="0" smtClean="0">
                <a:latin typeface="Times New Roman" panose="02020603050405020304" pitchFamily="18" charset="0"/>
                <a:cs typeface="Times New Roman" pitchFamily="18" charset="0"/>
              </a:rPr>
              <a:t>.</a:t>
            </a:r>
          </a:p>
          <a:p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Құрал-жабдықтар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қағаз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шаблондар-әзірлемелер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фломастерлер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иллюстрацияланған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журналдар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Лэпбук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салыстырмалы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түрдегі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жаңа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оқыту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құралы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Алғаш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лэпбукты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америкалықтар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Лэпбук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lapbook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ағылшын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тілінен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тура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аударғанда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lap-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тізе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book-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кітап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деген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мағынаны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білдіреді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Лэпбук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қалташалары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есігі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терезелері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бар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жинамалы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кітапша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жылжымалы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бөлшектерден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құралған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тақырыптың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материалдары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орналастырылады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бүлдіршіндермен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белгілі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біртақырыпты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бекітуге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арналған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тамаша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тәсіл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кітаптың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мазмұнын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ұғыну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зерттеу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жұмысын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жүргізу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барысында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бала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ізденіс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жасайды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ақпаратты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сұрыптап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талдайды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kk-KZ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954936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548680"/>
            <a:ext cx="784887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Жобаның аннотациясы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Жоба ІІ-ші кіші және ортаңғы топ балаларымен жұмыс жасауға арналады. Ол – балалардың бойында қоршаған ортаға деген танымдық қызығушылығын қалыптастыруға септігін тигізеді, байқампаздығын, ойлау іс-әрекетін дамытады. Жоба бойынша жұмыс нәтижесінде балалар ой қорытындысын, түйінін жасауды үйренеді, ізденіс танымдық іс-әрекет себеп-сал байланыстарын білу үшін маңызы зор.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162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67544" y="476672"/>
            <a:ext cx="828092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Лэпбук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қажет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Лэпбук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балаға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өткен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тақырыпты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қалауы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ұйымдастыруға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тақырыпты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жақсы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түсінуге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есте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сақтауға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көмектеседі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өткен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тақырыпты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қайталау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тамаша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тәсіл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келген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ыңғайлы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уақытта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бала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лэпбукты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ашады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қуана-қуана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өткен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тақырыптарды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қайталайды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қолымен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жасаған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еңбекті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бағалайды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Бала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бетімен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жинауға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ақпаратты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ұйымдастыруға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үйренеді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Лэпбук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топта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сабақ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жүргізгенде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қолайлы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мезгілде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түрлі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жастағы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оқиды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Тапсырманы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деңгейге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таңдауға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Лэпбук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ересектер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балалардың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бірлескен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қызмет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түрлерінің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табылады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Фетра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матамен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жұмыс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жасау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қызықты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қарқынды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451693"/>
            <a:ext cx="8496944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Лэпбукты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құруды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неден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бастауға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Лэпбуктың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тақырыбын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алдын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-ала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анықтау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қажет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Тақырып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келген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болуы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мүмкін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жәндіктер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планета,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композиторлар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суретшілер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фильмдер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елдің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тарихи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оқиғалары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Негізге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қандай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бірнеше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әдеби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шығарманы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кешенді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түрде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зерттеп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алуға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Мысалы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Золушка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ертегісі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негізінде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асқабақты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тышқандарды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үйренуге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Франция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француз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тілің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Еуропа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хан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отбасының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салтын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талқылап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осындай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сипаттағы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қызғаныш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шыдамдылық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еңбексүйгіштікті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сипаттау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өзінің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қиялы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ертегі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құрастыру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т. б.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тақырыпты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анықтағаннан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лэпбукқа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болашақ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жоспар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құрыңыз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сонымен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қатар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қандай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тақырыпшаларды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қамтиды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осы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біздің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кітапшамыздың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мазмұны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5-7-тармақтан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құрауға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кітапшаларды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кеңес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беремін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бірақ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жерде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жалпы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шектеу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Әрбір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тақырыпқа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лайықты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кітапша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таңдаңыздар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Вертикальный свиток 3"/>
          <p:cNvSpPr/>
          <p:nvPr/>
        </p:nvSpPr>
        <p:spPr>
          <a:xfrm>
            <a:off x="179512" y="188640"/>
            <a:ext cx="8856984" cy="6480720"/>
          </a:xfrm>
          <a:prstGeom prst="verticalScroll">
            <a:avLst/>
          </a:prstGeom>
          <a:solidFill>
            <a:srgbClr val="00FF99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rgbClr val="FF0000"/>
              </a:solidFill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2513749"/>
              </p:ext>
            </p:extLst>
          </p:nvPr>
        </p:nvGraphicFramePr>
        <p:xfrm>
          <a:off x="1524000" y="1196752"/>
          <a:ext cx="6432376" cy="52311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96072"/>
                <a:gridCol w="1512168"/>
                <a:gridCol w="1224136"/>
              </a:tblGrid>
              <a:tr h="504056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err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Дайындық</a:t>
                      </a:r>
                      <a:r>
                        <a:rPr lang="ru-RU" sz="12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200" b="1" dirty="0" err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кезеңі</a:t>
                      </a:r>
                      <a:endParaRPr lang="ru-RU" sz="10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290"/>
                        </a:spcBef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Жауаптылар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290"/>
                        </a:spcBef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Орындалу</a:t>
                      </a:r>
                      <a:r>
                        <a:rPr lang="ru-RU" sz="12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200" b="1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мерзімі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73025" marR="73025" marT="73025" marB="73025" anchor="ctr"/>
                </a:tc>
              </a:tr>
              <a:tr h="1000358">
                <a:tc>
                  <a:txBody>
                    <a:bodyPr/>
                    <a:lstStyle/>
                    <a:p>
                      <a:pPr algn="l">
                        <a:spcBef>
                          <a:spcPts val="290"/>
                        </a:spcBef>
                        <a:spcAft>
                          <a:spcPts val="0"/>
                        </a:spcAft>
                      </a:pPr>
                      <a:r>
                        <a:rPr lang="ru-RU" sz="1200" i="1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Қажетті</a:t>
                      </a:r>
                      <a:r>
                        <a:rPr lang="ru-RU" sz="1200" i="1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i="1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материалдарды</a:t>
                      </a:r>
                      <a:r>
                        <a:rPr lang="ru-RU" sz="1200" i="1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i="1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дайындау</a:t>
                      </a:r>
                      <a:r>
                        <a:rPr lang="ru-RU" sz="1200" i="1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: (</a:t>
                      </a:r>
                      <a:r>
                        <a:rPr lang="ru-RU" sz="1200" i="1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анықтамалық</a:t>
                      </a:r>
                      <a:r>
                        <a:rPr lang="ru-RU" sz="1200" i="1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i="1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әдебиеттермен</a:t>
                      </a:r>
                      <a:r>
                        <a:rPr lang="ru-RU" sz="1200" i="1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i="1" dirty="0" err="1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жұмыс</a:t>
                      </a:r>
                      <a:r>
                        <a:rPr lang="ru-RU" sz="1200" i="1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200" i="1" dirty="0" err="1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интернеттегі</a:t>
                      </a:r>
                      <a:r>
                        <a:rPr lang="ru-RU" sz="1200" i="1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i="1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материалдар</a:t>
                      </a:r>
                      <a:r>
                        <a:rPr lang="ru-RU" sz="1200" i="1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i="1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қорын</a:t>
                      </a:r>
                      <a:r>
                        <a:rPr lang="ru-RU" sz="1200" i="1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i="1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жинақтау</a:t>
                      </a:r>
                      <a:r>
                        <a:rPr lang="ru-RU" sz="1200" i="1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i="1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және</a:t>
                      </a:r>
                      <a:r>
                        <a:rPr lang="ru-RU" sz="1200" i="1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i="1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сақтау</a:t>
                      </a:r>
                      <a:r>
                        <a:rPr lang="ru-RU" sz="1200" i="1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), </a:t>
                      </a:r>
                      <a:r>
                        <a:rPr lang="kk-KZ" sz="1200" i="1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 балалардың қызығушылығын ояту.  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Жоба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жетекшілер</a:t>
                      </a:r>
                      <a:r>
                        <a:rPr lang="kk-KZ" sz="12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і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: 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dirty="0" err="1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Аяпова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К.А., </a:t>
                      </a:r>
                      <a:r>
                        <a:rPr lang="ru-RU" sz="1200" dirty="0" err="1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Муханбетпайзова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Н.Р.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kk-KZ" sz="12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12.02-12.03.2018ж</a:t>
                      </a:r>
                      <a:r>
                        <a:rPr lang="kk-KZ" sz="12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.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/>
                </a:tc>
              </a:tr>
              <a:tr h="576064">
                <a:tc>
                  <a:txBody>
                    <a:bodyPr/>
                    <a:lstStyle/>
                    <a:p>
                      <a:pPr algn="l">
                        <a:spcBef>
                          <a:spcPts val="290"/>
                        </a:spcBef>
                        <a:spcAft>
                          <a:spcPts val="0"/>
                        </a:spcAft>
                      </a:pPr>
                      <a:r>
                        <a:rPr lang="kk-KZ" sz="1200" i="1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Балабақшада,</a:t>
                      </a:r>
                      <a:r>
                        <a:rPr lang="kk-KZ" sz="1200" i="1" baseline="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үйде</a:t>
                      </a:r>
                      <a:r>
                        <a:rPr lang="kk-KZ" sz="1200" i="1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ұйымдастырылатын </a:t>
                      </a:r>
                      <a:r>
                        <a:rPr lang="kk-KZ" sz="1200" i="1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жұмыс уақытын анықтау.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Жоба жетекшілері,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Ата-аналар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dirty="0" err="1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Жұмыс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err="1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жоспары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err="1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бойынша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/>
                </a:tc>
              </a:tr>
              <a:tr h="1216382">
                <a:tc>
                  <a:txBody>
                    <a:bodyPr/>
                    <a:lstStyle/>
                    <a:p>
                      <a:pPr algn="l">
                        <a:spcBef>
                          <a:spcPts val="290"/>
                        </a:spcBef>
                        <a:spcAft>
                          <a:spcPts val="0"/>
                        </a:spcAft>
                      </a:pPr>
                      <a:r>
                        <a:rPr lang="kk-KZ" sz="1200" i="1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Б</a:t>
                      </a:r>
                      <a:r>
                        <a:rPr lang="ru-RU" sz="1200" i="1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уклеттер</a:t>
                      </a:r>
                      <a:r>
                        <a:rPr lang="ru-RU" sz="1200" i="1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200" i="1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ақпараттық</a:t>
                      </a:r>
                      <a:r>
                        <a:rPr lang="ru-RU" sz="1200" i="1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газет </a:t>
                      </a:r>
                      <a:r>
                        <a:rPr lang="ru-RU" sz="1200" i="1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шығарып</a:t>
                      </a:r>
                      <a:r>
                        <a:rPr lang="ru-RU" sz="1200" i="1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200" i="1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ата-аналарды</a:t>
                      </a:r>
                      <a:r>
                        <a:rPr lang="ru-RU" sz="1200" i="1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i="1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жоба</a:t>
                      </a:r>
                      <a:r>
                        <a:rPr lang="ru-RU" sz="1200" i="1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i="1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жоспарымен</a:t>
                      </a:r>
                      <a:r>
                        <a:rPr lang="ru-RU" sz="1200" i="1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i="1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таныстыру</a:t>
                      </a:r>
                      <a:r>
                        <a:rPr lang="ru-RU" sz="1200" i="1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sz="1200" i="1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Ата-аналарға</a:t>
                      </a:r>
                      <a:r>
                        <a:rPr lang="ru-RU" sz="1200" i="1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интернет-</a:t>
                      </a:r>
                      <a:r>
                        <a:rPr lang="ru-RU" sz="1200" i="1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ресурстарына</a:t>
                      </a:r>
                      <a:r>
                        <a:rPr lang="ru-RU" sz="1200" i="1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i="1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сілтемелер</a:t>
                      </a:r>
                      <a:r>
                        <a:rPr lang="ru-RU" sz="1200" i="1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i="1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дайындау</a:t>
                      </a:r>
                      <a:r>
                        <a:rPr lang="ru-RU" sz="1200" i="1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200" i="1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қажетті</a:t>
                      </a:r>
                      <a:r>
                        <a:rPr lang="ru-RU" sz="1200" i="1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i="1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оқулықтар</a:t>
                      </a:r>
                      <a:r>
                        <a:rPr lang="ru-RU" sz="1200" i="1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мен </a:t>
                      </a:r>
                      <a:r>
                        <a:rPr lang="ru-RU" sz="1200" i="1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электрондық</a:t>
                      </a:r>
                      <a:r>
                        <a:rPr lang="ru-RU" sz="1200" i="1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i="1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материалдар</a:t>
                      </a:r>
                      <a:r>
                        <a:rPr lang="ru-RU" sz="1200" i="1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i="1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дайындау</a:t>
                      </a:r>
                      <a:r>
                        <a:rPr lang="ru-RU" sz="1200" i="1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200" i="1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тапсырмалар</a:t>
                      </a:r>
                      <a:r>
                        <a:rPr lang="ru-RU" sz="1200" i="1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беру.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Жоба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err="1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жетекшілері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Жұмыс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жоспары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бойынша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/>
                </a:tc>
              </a:tr>
              <a:tr h="1807954"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i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Балалармен әңгімелесіп, оларды аталған тақырып бойынша не қызықтыратынын анықтау;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i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Ізденіс танымдық іс-әрекеті үшін ортаны құру; 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i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Балаларға түрлі  мазмұнды рөлдік ойындарды ұйымдастыруды ұсыну</a:t>
                      </a:r>
                      <a:r>
                        <a:rPr lang="kk-KZ" sz="1200" i="1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.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Жоба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жетекшілері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Жұмыс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жоспары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бойынша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alpha val="37000"/>
              </a:schemeClr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Вертикальный свиток 6"/>
          <p:cNvSpPr/>
          <p:nvPr/>
        </p:nvSpPr>
        <p:spPr>
          <a:xfrm>
            <a:off x="179512" y="188640"/>
            <a:ext cx="8856984" cy="6480720"/>
          </a:xfrm>
          <a:prstGeom prst="verticalScroll">
            <a:avLst/>
          </a:prstGeom>
          <a:solidFill>
            <a:srgbClr val="00FF99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rgbClr val="FF0000"/>
              </a:solidFill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358183"/>
              </p:ext>
            </p:extLst>
          </p:nvPr>
        </p:nvGraphicFramePr>
        <p:xfrm>
          <a:off x="1403648" y="691759"/>
          <a:ext cx="6432376" cy="56312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96072"/>
                <a:gridCol w="1512168"/>
                <a:gridCol w="1224136"/>
              </a:tblGrid>
              <a:tr h="549688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Дайындық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кезеңі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290"/>
                        </a:spcBef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Жауаптылар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290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Орындалу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мерзімі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/>
                </a:tc>
              </a:tr>
              <a:tr h="1993677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Топта</a:t>
                      </a:r>
                      <a:r>
                        <a:rPr lang="ru-RU" sz="1400" i="1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i="1" dirty="0" err="1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ұйымдастырылу</a:t>
                      </a: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i="1" dirty="0" err="1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барысында</a:t>
                      </a: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i="1" dirty="0" err="1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пайдалану</a:t>
                      </a: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i="1" dirty="0" err="1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мүмкіндігін</a:t>
                      </a: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i="1" dirty="0" err="1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тексеру</a:t>
                      </a: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kk-KZ" sz="1400" i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дидактикалық ойындарды жинақтау;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i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Көрнекілік материал, көркем әдебиеттерді, бейнематериал жинақтау;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i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Балалардың бейнелеу іс-әрекеті үшін материалды жинақтау;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Жоба </a:t>
                      </a:r>
                      <a:r>
                        <a:rPr lang="kk-KZ" sz="14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жетекшілері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Жоба жоспары бойынша</a:t>
                      </a:r>
                    </a:p>
                  </a:txBody>
                  <a:tcPr marL="73025" marR="73025" marT="73025" marB="73025" anchor="ctr"/>
                </a:tc>
              </a:tr>
              <a:tr h="750136">
                <a:tc>
                  <a:txBody>
                    <a:bodyPr/>
                    <a:lstStyle/>
                    <a:p>
                      <a:pPr>
                        <a:spcBef>
                          <a:spcPts val="290"/>
                        </a:spcBef>
                        <a:spcAft>
                          <a:spcPts val="0"/>
                        </a:spcAft>
                      </a:pPr>
                      <a:r>
                        <a:rPr lang="ru-RU" sz="1400" i="1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Ата-аналарға</a:t>
                      </a: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ru-RU" sz="1400" i="1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консультациялар</a:t>
                      </a: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ru-RU" sz="1400" i="1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өткізу</a:t>
                      </a: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i="1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және</a:t>
                      </a: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i="1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жобаның</a:t>
                      </a: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i="1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жұмысының</a:t>
                      </a: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i="1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аяқталу</a:t>
                      </a: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i="1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мерзімін</a:t>
                      </a: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i="1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белгілеу</a:t>
                      </a: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Жоба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жетекшілері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Жоба жоспары бойынша</a:t>
                      </a:r>
                    </a:p>
                  </a:txBody>
                  <a:tcPr marL="73025" marR="73025" marT="73025" marB="73025" anchor="ctr"/>
                </a:tc>
              </a:tr>
              <a:tr h="546545">
                <a:tc>
                  <a:txBody>
                    <a:bodyPr/>
                    <a:lstStyle/>
                    <a:p>
                      <a:pPr>
                        <a:spcBef>
                          <a:spcPts val="290"/>
                        </a:spcBef>
                        <a:spcAft>
                          <a:spcPts val="0"/>
                        </a:spcAft>
                      </a:pPr>
                      <a:r>
                        <a:rPr lang="ru-RU" sz="1400" i="1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Қажетті</a:t>
                      </a: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i="1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құралдарды</a:t>
                      </a: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i="1" dirty="0" err="1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талқылау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Жоба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жетекшісі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І- ші апта</a:t>
                      </a:r>
                    </a:p>
                  </a:txBody>
                  <a:tcPr marL="73025" marR="73025" marT="73025" marB="73025" anchor="ctr"/>
                </a:tc>
              </a:tr>
              <a:tr h="804462">
                <a:tc>
                  <a:txBody>
                    <a:bodyPr/>
                    <a:lstStyle/>
                    <a:p>
                      <a:pPr>
                        <a:spcBef>
                          <a:spcPts val="290"/>
                        </a:spcBef>
                        <a:spcAft>
                          <a:spcPts val="0"/>
                        </a:spcAft>
                      </a:pPr>
                      <a:r>
                        <a:rPr lang="ru-RU" sz="1400" i="1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Балалардың</a:t>
                      </a: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i="1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ата-аналарымен</a:t>
                      </a: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i="1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дайындаған</a:t>
                      </a: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i="1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материалдарын</a:t>
                      </a: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ru-RU" sz="1400" i="1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альбомдар</a:t>
                      </a: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400" i="1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ертегі</a:t>
                      </a: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i="1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кітапшалар</a:t>
                      </a: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400" i="1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жұмыс</a:t>
                      </a: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i="1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нәтижелерін</a:t>
                      </a: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i="1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жинақтау</a:t>
                      </a: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Жоба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жетекшісі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І-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ші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апта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/>
                </a:tc>
              </a:tr>
              <a:tr h="750136">
                <a:tc>
                  <a:txBody>
                    <a:bodyPr/>
                    <a:lstStyle/>
                    <a:p>
                      <a:pPr>
                        <a:spcBef>
                          <a:spcPts val="290"/>
                        </a:spcBef>
                        <a:spcAft>
                          <a:spcPts val="0"/>
                        </a:spcAft>
                      </a:pP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i="1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Ата-аналар</a:t>
                      </a: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400" i="1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тәрбиешілердің</a:t>
                      </a: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ru-RU" sz="1400" i="1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жұмыс</a:t>
                      </a: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i="1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жасайтын</a:t>
                      </a: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i="1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веб-</a:t>
                      </a:r>
                      <a:r>
                        <a:rPr lang="ru-RU" sz="1400" i="1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сайтын</a:t>
                      </a: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i="1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дайындау</a:t>
                      </a: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Жоба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жетекшісі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әдіскер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І-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ші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апта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/>
                </a:tc>
              </a:tr>
            </a:tbl>
          </a:graphicData>
        </a:graphic>
      </p:graphicFrame>
    </p:spTree>
  </p:cSld>
  <p:clrMapOvr>
    <a:masterClrMapping/>
  </p:clrMapOvr>
  <p:transition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Вертикальный свиток 10"/>
          <p:cNvSpPr/>
          <p:nvPr/>
        </p:nvSpPr>
        <p:spPr>
          <a:xfrm>
            <a:off x="179512" y="188640"/>
            <a:ext cx="8856984" cy="6480720"/>
          </a:xfrm>
          <a:prstGeom prst="verticalScroll">
            <a:avLst/>
          </a:prstGeom>
          <a:solidFill>
            <a:srgbClr val="00FF99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rgbClr val="FF0000"/>
              </a:solidFill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771292"/>
              </p:ext>
            </p:extLst>
          </p:nvPr>
        </p:nvGraphicFramePr>
        <p:xfrm>
          <a:off x="1391816" y="1196752"/>
          <a:ext cx="6432376" cy="52608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96072"/>
                <a:gridCol w="1512168"/>
                <a:gridCol w="1224136"/>
              </a:tblGrid>
              <a:tr h="504056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err="1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Негізгі</a:t>
                      </a:r>
                      <a:r>
                        <a:rPr lang="ru-RU" sz="1400" b="1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b="1" dirty="0" err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кезеңі</a:t>
                      </a:r>
                      <a:endParaRPr lang="ru-RU" sz="14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290"/>
                        </a:spcBef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Жауаптылар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290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Орындалу</a:t>
                      </a:r>
                      <a:r>
                        <a:rPr lang="ru-RU" sz="14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b="1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мерзімі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73025" marR="73025" marT="73025" marB="73025" anchor="ctr"/>
                </a:tc>
              </a:tr>
              <a:tr h="784334">
                <a:tc>
                  <a:txBody>
                    <a:bodyPr/>
                    <a:lstStyle/>
                    <a:p>
                      <a:pPr marL="265430">
                        <a:spcBef>
                          <a:spcPts val="290"/>
                        </a:spcBef>
                        <a:spcAft>
                          <a:spcPts val="0"/>
                        </a:spcAft>
                      </a:pPr>
                      <a:r>
                        <a:rPr lang="ru-RU" sz="1400" i="1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Өмір</a:t>
                      </a:r>
                      <a:r>
                        <a:rPr lang="ru-RU" sz="1400" i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i="1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қауіпсіздік</a:t>
                      </a:r>
                      <a:r>
                        <a:rPr lang="ru-RU" sz="1400" i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i="1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ережелері,техникалық</a:t>
                      </a:r>
                      <a:r>
                        <a:rPr lang="ru-RU" sz="1400" i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i="1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қауіпсіздік</a:t>
                      </a:r>
                      <a:r>
                        <a:rPr lang="ru-RU" sz="1400" i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i="1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ережелерінің</a:t>
                      </a:r>
                      <a:r>
                        <a:rPr lang="ru-RU" sz="1400" i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i="1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қарапайым</a:t>
                      </a:r>
                      <a:r>
                        <a:rPr lang="ru-RU" sz="1400" i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i="1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негіздерімен</a:t>
                      </a:r>
                      <a:r>
                        <a:rPr lang="ru-RU" sz="1400" i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i="1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таныстыру</a:t>
                      </a:r>
                      <a:r>
                        <a:rPr lang="ru-RU" sz="1400" i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 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Жоба</a:t>
                      </a: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жетекшісі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025" marR="73025" marT="73025" marB="73025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І- ші апта</a:t>
                      </a:r>
                    </a:p>
                  </a:txBody>
                  <a:tcPr marL="73025" marR="73025" marT="73025" marB="73025" anchor="ctr"/>
                </a:tc>
              </a:tr>
              <a:tr h="576064">
                <a:tc>
                  <a:txBody>
                    <a:bodyPr/>
                    <a:lstStyle/>
                    <a:p>
                      <a:pPr marL="265430">
                        <a:spcBef>
                          <a:spcPts val="290"/>
                        </a:spcBef>
                        <a:spcAft>
                          <a:spcPts val="0"/>
                        </a:spcAft>
                      </a:pPr>
                      <a:r>
                        <a:rPr lang="ru-RU" sz="1400" i="1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Балалармен</a:t>
                      </a:r>
                      <a:r>
                        <a:rPr lang="ru-RU" sz="1400" i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 </a:t>
                      </a:r>
                      <a:r>
                        <a:rPr lang="ru-RU" sz="1400" i="1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болашақта</a:t>
                      </a:r>
                      <a:r>
                        <a:rPr lang="ru-RU" sz="1400" i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i="1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жұмыс</a:t>
                      </a:r>
                      <a:r>
                        <a:rPr lang="ru-RU" sz="1400" i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i="1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жасау</a:t>
                      </a:r>
                      <a:r>
                        <a:rPr lang="ru-RU" sz="1400" i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i="1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үшін</a:t>
                      </a:r>
                      <a:r>
                        <a:rPr lang="ru-RU" sz="1400" i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i="1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жинақталған</a:t>
                      </a:r>
                      <a:r>
                        <a:rPr lang="ru-RU" sz="1400" i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i="1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материалдарды</a:t>
                      </a:r>
                      <a:r>
                        <a:rPr lang="ru-RU" sz="1400" i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i="1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талдау</a:t>
                      </a:r>
                      <a:r>
                        <a:rPr lang="ru-RU" sz="1400" i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Жоба</a:t>
                      </a: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жетекшісі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025" marR="73025" marT="73025" marB="73025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үнемі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73025" marR="73025" marT="73025" marB="73025" anchor="ctr"/>
                </a:tc>
              </a:tr>
              <a:tr h="475515">
                <a:tc>
                  <a:txBody>
                    <a:bodyPr/>
                    <a:lstStyle/>
                    <a:p>
                      <a:pPr marL="265430">
                        <a:spcBef>
                          <a:spcPts val="290"/>
                        </a:spcBef>
                        <a:spcAft>
                          <a:spcPts val="0"/>
                        </a:spcAft>
                      </a:pPr>
                      <a:r>
                        <a:rPr lang="ru-RU" sz="1400" i="1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Балалардың</a:t>
                      </a:r>
                      <a:r>
                        <a:rPr lang="ru-RU" sz="1400" i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 </a:t>
                      </a:r>
                      <a:r>
                        <a:rPr lang="ru-RU" sz="1400" i="1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ата-аналарының</a:t>
                      </a:r>
                      <a:r>
                        <a:rPr lang="ru-RU" sz="1400" i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i="1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басқаруымен</a:t>
                      </a:r>
                      <a:r>
                        <a:rPr lang="ru-RU" sz="1400" i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i="1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өткізетін</a:t>
                      </a:r>
                      <a:r>
                        <a:rPr lang="ru-RU" sz="1400" i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i="1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өзбетіндік</a:t>
                      </a:r>
                      <a:r>
                        <a:rPr lang="ru-RU" sz="1400" i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i="1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зерттеу</a:t>
                      </a:r>
                      <a:r>
                        <a:rPr lang="ru-RU" sz="1400" i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i="1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жұмыстарын</a:t>
                      </a:r>
                      <a:r>
                        <a:rPr lang="ru-RU" sz="1400" i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i="1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ұйымдастыру</a:t>
                      </a:r>
                      <a:r>
                        <a:rPr lang="ru-RU" sz="1400" i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Жоба</a:t>
                      </a: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жетекшісі</a:t>
                      </a: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, </a:t>
                      </a:r>
                      <a:r>
                        <a:rPr lang="ru-RU" sz="14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ата-аналар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Жоспар</a:t>
                      </a: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бойынша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73025" marR="73025" marT="73025" marB="73025" anchor="ctr"/>
                </a:tc>
              </a:tr>
              <a:tr h="1065045">
                <a:tc>
                  <a:txBody>
                    <a:bodyPr/>
                    <a:lstStyle/>
                    <a:p>
                      <a:pPr marL="265430">
                        <a:spcBef>
                          <a:spcPts val="290"/>
                        </a:spcBef>
                        <a:spcAft>
                          <a:spcPts val="0"/>
                        </a:spcAft>
                      </a:pPr>
                      <a:r>
                        <a:rPr lang="ru-RU" sz="1400" i="1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Тәрбиеленушілерді</a:t>
                      </a:r>
                      <a:r>
                        <a:rPr lang="ru-RU" sz="1400" i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 </a:t>
                      </a:r>
                      <a:r>
                        <a:rPr lang="ru-RU" sz="1400" i="1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жұмыс</a:t>
                      </a:r>
                      <a:r>
                        <a:rPr lang="ru-RU" sz="1400" i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i="1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барысында</a:t>
                      </a:r>
                      <a:r>
                        <a:rPr lang="ru-RU" sz="1400" i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i="1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суретке</a:t>
                      </a:r>
                      <a:r>
                        <a:rPr lang="ru-RU" sz="1400" i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ru-RU" sz="1400" i="1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бейнетаспаға</a:t>
                      </a:r>
                      <a:r>
                        <a:rPr lang="ru-RU" sz="1400" i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 </a:t>
                      </a:r>
                      <a:r>
                        <a:rPr lang="ru-RU" sz="1400" i="1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түсіру</a:t>
                      </a:r>
                      <a:r>
                        <a:rPr lang="ru-RU" sz="1400" i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Жоба</a:t>
                      </a: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жетекшісі</a:t>
                      </a: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ru-RU" sz="14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ата-аналар</a:t>
                      </a: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, оператор</a:t>
                      </a: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Жұмыс</a:t>
                      </a: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барысында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73025" marR="73025" marT="73025" marB="73025" anchor="ctr"/>
                </a:tc>
              </a:tr>
              <a:tr h="1264601">
                <a:tc>
                  <a:txBody>
                    <a:bodyPr/>
                    <a:lstStyle/>
                    <a:p>
                      <a:pPr marL="265430">
                        <a:spcBef>
                          <a:spcPts val="290"/>
                        </a:spcBef>
                        <a:spcAft>
                          <a:spcPts val="0"/>
                        </a:spcAft>
                      </a:pPr>
                      <a:r>
                        <a:rPr lang="ru-RU" sz="1400" i="1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Балалармен</a:t>
                      </a:r>
                      <a:r>
                        <a:rPr lang="ru-RU" sz="1400" i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 </a:t>
                      </a:r>
                      <a:r>
                        <a:rPr lang="ru-RU" sz="1400" i="1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алынған</a:t>
                      </a:r>
                      <a:r>
                        <a:rPr lang="ru-RU" sz="1400" i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i="1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нәтижелер</a:t>
                      </a:r>
                      <a:r>
                        <a:rPr lang="ru-RU" sz="1400" i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i="1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түрлерін</a:t>
                      </a:r>
                      <a:r>
                        <a:rPr lang="ru-RU" sz="1400" i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i="1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талқылау</a:t>
                      </a:r>
                      <a:r>
                        <a:rPr lang="ru-RU" sz="1400" i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(</a:t>
                      </a:r>
                      <a:r>
                        <a:rPr lang="ru-RU" sz="1400" i="1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фотоальбомдар</a:t>
                      </a:r>
                      <a:r>
                        <a:rPr lang="ru-RU" sz="1400" i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ru-RU" sz="1400" i="1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буклеттер</a:t>
                      </a:r>
                      <a:r>
                        <a:rPr lang="ru-RU" sz="1400" i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ru-RU" sz="1400" i="1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кітапшалар</a:t>
                      </a:r>
                      <a:r>
                        <a:rPr lang="ru-RU" sz="1400" i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,  </a:t>
                      </a:r>
                      <a:r>
                        <a:rPr lang="ru-RU" sz="1400" i="1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газеттер</a:t>
                      </a:r>
                      <a:r>
                        <a:rPr lang="ru-RU" sz="1400" i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ru-RU" sz="1400" i="1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ата-аналарының</a:t>
                      </a:r>
                      <a:r>
                        <a:rPr lang="ru-RU" sz="1400" i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i="1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дайындаған</a:t>
                      </a:r>
                      <a:r>
                        <a:rPr lang="ru-RU" sz="1400" i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фильм, слайд-</a:t>
                      </a:r>
                      <a:r>
                        <a:rPr lang="ru-RU" sz="1400" i="1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презентациялары</a:t>
                      </a:r>
                      <a:r>
                        <a:rPr lang="ru-RU" sz="1400" i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).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Жоба</a:t>
                      </a: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жетекшісі</a:t>
                      </a: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Зерттеу</a:t>
                      </a: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жұмысы</a:t>
                      </a: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аяқталған</a:t>
                      </a: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соң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73025" marR="73025" marT="73025" marB="73025" anchor="ctr"/>
                </a:tc>
              </a:tr>
            </a:tbl>
          </a:graphicData>
        </a:graphic>
      </p:graphicFrame>
    </p:spTree>
  </p:cSld>
  <p:clrMapOvr>
    <a:masterClrMapping/>
  </p:clrMapOvr>
  <p:transition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Вертикальный свиток 3"/>
          <p:cNvSpPr/>
          <p:nvPr/>
        </p:nvSpPr>
        <p:spPr>
          <a:xfrm>
            <a:off x="179512" y="188640"/>
            <a:ext cx="8856984" cy="6480720"/>
          </a:xfrm>
          <a:prstGeom prst="verticalScroll">
            <a:avLst/>
          </a:prstGeom>
          <a:solidFill>
            <a:srgbClr val="00FF99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rgbClr val="FF000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070752"/>
              </p:ext>
            </p:extLst>
          </p:nvPr>
        </p:nvGraphicFramePr>
        <p:xfrm>
          <a:off x="1391816" y="1196752"/>
          <a:ext cx="6432376" cy="49307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96072"/>
                <a:gridCol w="1512168"/>
                <a:gridCol w="1224136"/>
              </a:tblGrid>
              <a:tr h="504056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err="1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Қорытынды</a:t>
                      </a:r>
                      <a:r>
                        <a:rPr lang="ru-RU" sz="1400" b="1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кезеңі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290"/>
                        </a:spcBef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Жауаптылар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290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Орындалу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мерзімі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/>
                </a:tc>
              </a:tr>
              <a:tr h="1000358">
                <a:tc>
                  <a:txBody>
                    <a:bodyPr/>
                    <a:lstStyle/>
                    <a:p>
                      <a:pPr marL="265430">
                        <a:spcBef>
                          <a:spcPts val="290"/>
                        </a:spcBef>
                        <a:spcAft>
                          <a:spcPts val="0"/>
                        </a:spcAft>
                      </a:pPr>
                      <a:r>
                        <a:rPr lang="ru-RU" sz="1400" i="1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Жоба</a:t>
                      </a: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i="1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өткізуге</a:t>
                      </a: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i="1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көмектескен</a:t>
                      </a: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i="1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балалар</a:t>
                      </a: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 мен </a:t>
                      </a:r>
                      <a:r>
                        <a:rPr lang="ru-RU" sz="1400" i="1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ата-аналарға</a:t>
                      </a: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400" i="1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педагогтарға</a:t>
                      </a: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ru-RU" sz="1400" i="1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алғыс</a:t>
                      </a: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i="1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айту</a:t>
                      </a: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ru-RU" sz="1400" i="1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грамоталар</a:t>
                      </a: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400" i="1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алғыс</a:t>
                      </a: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i="1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хаттар,балаларға</a:t>
                      </a: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ru-RU" sz="1400" i="1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сыйлықтар</a:t>
                      </a: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)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Жоба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жетекшісі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Нәтижелердің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ұсынылғанынан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кейін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/>
                </a:tc>
              </a:tr>
              <a:tr h="1019160">
                <a:tc>
                  <a:txBody>
                    <a:bodyPr/>
                    <a:lstStyle/>
                    <a:p>
                      <a:pPr marL="265430">
                        <a:spcBef>
                          <a:spcPts val="290"/>
                        </a:spcBef>
                        <a:spcAft>
                          <a:spcPts val="0"/>
                        </a:spcAft>
                      </a:pP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i="1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Жоба</a:t>
                      </a: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i="1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презентациясымен</a:t>
                      </a: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i="1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таныстыру</a:t>
                      </a: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Жоба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жетекшісі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балалар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ата-аналар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400" dirty="0" err="1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педагогтар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Жоспар бойынша</a:t>
                      </a:r>
                    </a:p>
                  </a:txBody>
                  <a:tcPr marL="73025" marR="73025" marT="73025" marB="73025" anchor="ctr"/>
                </a:tc>
              </a:tr>
              <a:tr h="814422">
                <a:tc>
                  <a:txBody>
                    <a:bodyPr/>
                    <a:lstStyle/>
                    <a:p>
                      <a:pPr marL="265430">
                        <a:spcBef>
                          <a:spcPts val="290"/>
                        </a:spcBef>
                        <a:spcAft>
                          <a:spcPts val="0"/>
                        </a:spcAft>
                      </a:pPr>
                      <a:r>
                        <a:rPr lang="ru-RU" sz="1400" i="1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Жобаның</a:t>
                      </a: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i="1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қорытынды</a:t>
                      </a: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i="1" dirty="0" err="1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шараларын</a:t>
                      </a:r>
                      <a:r>
                        <a:rPr lang="ru-RU" sz="1400" i="1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i="1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суретке</a:t>
                      </a: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i="1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түсіру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Жоба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жетекшілері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err="1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Ашық</a:t>
                      </a:r>
                      <a:r>
                        <a:rPr lang="ru-RU" sz="1400" baseline="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aseline="0" dirty="0" err="1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сабақта</a:t>
                      </a:r>
                      <a:r>
                        <a:rPr lang="ru-RU" sz="1400" baseline="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/>
                </a:tc>
              </a:tr>
              <a:tr h="1524084">
                <a:tc>
                  <a:txBody>
                    <a:bodyPr/>
                    <a:lstStyle/>
                    <a:p>
                      <a:pPr marL="265430">
                        <a:spcBef>
                          <a:spcPts val="290"/>
                        </a:spcBef>
                        <a:spcAft>
                          <a:spcPts val="0"/>
                        </a:spcAft>
                      </a:pPr>
                      <a:r>
                        <a:rPr lang="ru-RU" sz="1400" i="1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Ерекше</a:t>
                      </a: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i="1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көзге</a:t>
                      </a: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i="1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түскен</a:t>
                      </a: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i="1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ата-аналарды</a:t>
                      </a: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i="1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марапаттау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Жоба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жетекшілері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,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әкімшілік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Ата-аналар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жиналысында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marL="73025" marR="73025" marT="73025" marB="73025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29365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549</TotalTime>
  <Words>806</Words>
  <Application>Microsoft Macintosh PowerPoint</Application>
  <PresentationFormat>Экран (4:3)</PresentationFormat>
  <Paragraphs>105</Paragraphs>
  <Slides>16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Су тамшысының саяхаты</dc:title>
  <dc:creator>Acer</dc:creator>
  <cp:lastModifiedBy>Пользователь Microsoft Office</cp:lastModifiedBy>
  <cp:revision>50</cp:revision>
  <dcterms:created xsi:type="dcterms:W3CDTF">2012-04-04T18:36:50Z</dcterms:created>
  <dcterms:modified xsi:type="dcterms:W3CDTF">2020-01-12T11:11:49Z</dcterms:modified>
</cp:coreProperties>
</file>