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44" r:id="rId1"/>
  </p:sldMasterIdLst>
  <p:notesMasterIdLst>
    <p:notesMasterId r:id="rId15"/>
  </p:notes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9" r:id="rId10"/>
    <p:sldId id="268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1050" autoAdjust="0"/>
  </p:normalViewPr>
  <p:slideViewPr>
    <p:cSldViewPr>
      <p:cViewPr varScale="1">
        <p:scale>
          <a:sx n="70" d="100"/>
          <a:sy n="7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D79EC2A-15E3-4C01-9FE6-956DE1BAA08A}" type="datetimeFigureOut">
              <a:rPr lang="ru-RU"/>
              <a:pPr>
                <a:defRPr/>
              </a:pPr>
              <a:t>13.05.2020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E64166E-BC80-4D59-A472-34CF171D4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5700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423F3-00E0-4891-AB94-553FD2B9D9B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7ED1-1D6A-4654-BF1A-C1E717CEA7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669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423F3-00E0-4891-AB94-553FD2B9D9B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7ED1-1D6A-4654-BF1A-C1E717CEA7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306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423F3-00E0-4891-AB94-553FD2B9D9B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7ED1-1D6A-4654-BF1A-C1E717CEA7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776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423F3-00E0-4891-AB94-553FD2B9D9B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7ED1-1D6A-4654-BF1A-C1E717CEA7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730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423F3-00E0-4891-AB94-553FD2B9D9B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7ED1-1D6A-4654-BF1A-C1E717CEA7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786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423F3-00E0-4891-AB94-553FD2B9D9B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7ED1-1D6A-4654-BF1A-C1E717CEA7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803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423F3-00E0-4891-AB94-553FD2B9D9B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7ED1-1D6A-4654-BF1A-C1E717CEA7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574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423F3-00E0-4891-AB94-553FD2B9D9B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7ED1-1D6A-4654-BF1A-C1E717CEA7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437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423F3-00E0-4891-AB94-553FD2B9D9B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7ED1-1D6A-4654-BF1A-C1E717CEA7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769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423F3-00E0-4891-AB94-553FD2B9D9B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7ED1-1D6A-4654-BF1A-C1E717CEA7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816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423F3-00E0-4891-AB94-553FD2B9D9B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97ED1-1D6A-4654-BF1A-C1E717CEA7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368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423F3-00E0-4891-AB94-553FD2B9D9B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97ED1-1D6A-4654-BF1A-C1E717CEA7D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235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45" r:id="rId1"/>
    <p:sldLayoutId id="2147484646" r:id="rId2"/>
    <p:sldLayoutId id="2147484647" r:id="rId3"/>
    <p:sldLayoutId id="2147484648" r:id="rId4"/>
    <p:sldLayoutId id="2147484649" r:id="rId5"/>
    <p:sldLayoutId id="2147484650" r:id="rId6"/>
    <p:sldLayoutId id="2147484651" r:id="rId7"/>
    <p:sldLayoutId id="2147484652" r:id="rId8"/>
    <p:sldLayoutId id="2147484653" r:id="rId9"/>
    <p:sldLayoutId id="2147484654" r:id="rId10"/>
    <p:sldLayoutId id="214748465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bilimland.kz/ru/subject/algebra/9-klass/svojstva-trigonometricheskix-funkczij?mid=03b6f450-9d5a-11e9-be78-49d30a05e051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80728"/>
            <a:ext cx="784887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Углом какой четверти является угол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если:</a:t>
            </a: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α = 179 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α = 325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α = -150 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α = -10 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 α = 800 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е) α = 10 000 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205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548680"/>
            <a:ext cx="5678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Четность и нечетность функций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1979712" y="1700808"/>
                <a:ext cx="4048043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 </a:t>
                </a:r>
                <a14:m>
                  <m:oMath xmlns:m="http://schemas.openxmlformats.org/officeDocument/2006/math">
                    <m:r>
                      <a:rPr lang="ru-RU" sz="280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-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cos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cos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tg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- 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ctg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-</a:t>
                </a:r>
                <a:r>
                  <a:rPr lang="en-US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ctg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1700808"/>
                <a:ext cx="4048043" cy="1815882"/>
              </a:xfrm>
              <a:prstGeom prst="rect">
                <a:avLst/>
              </a:prstGeom>
              <a:blipFill rotWithShape="1">
                <a:blip r:embed="rId2"/>
                <a:stretch>
                  <a:fillRect l="-3163" t="-3356" b="-83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1259632" y="4509120"/>
            <a:ext cx="4032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tg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(- 45</a:t>
            </a:r>
            <a:r>
              <a:rPr lang="ru-RU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tg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 = -1</a:t>
            </a:r>
          </a:p>
        </p:txBody>
      </p:sp>
    </p:spTree>
    <p:extLst>
      <p:ext uri="{BB962C8B-B14F-4D97-AF65-F5344CB8AC3E}">
        <p14:creationId xmlns:p14="http://schemas.microsoft.com/office/powerpoint/2010/main" val="4086780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11560" y="440959"/>
            <a:ext cx="486003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Найдите значение выражения: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7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4" t="24928" r="20428" b="27750"/>
          <a:stretch>
            <a:fillRect/>
          </a:stretch>
        </p:blipFill>
        <p:spPr bwMode="auto">
          <a:xfrm>
            <a:off x="1292519" y="1395066"/>
            <a:ext cx="5655481" cy="232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11560" y="3717032"/>
            <a:ext cx="7704856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Дескриптор: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применяет четность (нечётность) тригонометрических функций;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применяет табличные значения тригонометрических функций;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находит значение выражения.</a:t>
            </a:r>
            <a:endParaRPr kumimoji="0" lang="kk-KZ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150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4993125"/>
                  </p:ext>
                </p:extLst>
              </p:nvPr>
            </p:nvGraphicFramePr>
            <p:xfrm>
              <a:off x="971600" y="902646"/>
              <a:ext cx="7488831" cy="5337239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10402"/>
                    <a:gridCol w="6158328"/>
                    <a:gridCol w="720101"/>
                  </a:tblGrid>
                  <a:tr h="0"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4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5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kk-KZ" sz="2500" b="1">
                                          <a:effectLst/>
                                          <a:latin typeface="Cambria Math"/>
                                        </a:rPr>
                                        <m:t>−</m:t>
                                      </m:r>
                                      <m:r>
                                        <a:rPr lang="en-US" sz="2500" b="1" i="1">
                                          <a:effectLst/>
                                          <a:latin typeface="Cambria Math"/>
                                        </a:rPr>
                                        <m:t>𝐬𝐢𝐧</m:t>
                                      </m:r>
                                      <m:f>
                                        <m:fPr>
                                          <m:ctrlPr>
                                            <a:rPr lang="ru-RU" sz="25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500" b="1" i="1">
                                              <a:effectLst/>
                                              <a:latin typeface="Cambria Math"/>
                                            </a:rPr>
                                            <m:t>𝛑</m:t>
                                          </m:r>
                                        </m:num>
                                        <m:den>
                                          <m:r>
                                            <a:rPr lang="en-US" sz="2500" b="1" i="1">
                                              <a:effectLst/>
                                              <a:latin typeface="Cambria Math"/>
                                            </a:rPr>
                                            <m:t>𝟔</m:t>
                                          </m:r>
                                        </m:den>
                                      </m:f>
                                      <m:r>
                                        <a:rPr lang="en-US" sz="2500" b="1">
                                          <a:effectLst/>
                                          <a:latin typeface="Cambria Math"/>
                                        </a:rPr>
                                        <m:t>∙</m:t>
                                      </m:r>
                                      <m:r>
                                        <a:rPr lang="en-US" sz="2500" b="1" i="1">
                                          <a:effectLst/>
                                          <a:latin typeface="Cambria Math"/>
                                        </a:rPr>
                                        <m:t>𝐜𝐨𝐬</m:t>
                                      </m:r>
                                      <m:f>
                                        <m:fPr>
                                          <m:ctrlPr>
                                            <a:rPr lang="ru-RU" sz="25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500" b="1" i="1">
                                              <a:effectLst/>
                                              <a:latin typeface="Cambria Math"/>
                                            </a:rPr>
                                            <m:t>𝛑</m:t>
                                          </m:r>
                                        </m:num>
                                        <m:den>
                                          <m:r>
                                            <a:rPr lang="en-US" sz="2500" b="1" i="1">
                                              <a:effectLst/>
                                              <a:latin typeface="Cambria Math"/>
                                            </a:rPr>
                                            <m:t>𝟒</m:t>
                                          </m:r>
                                        </m:den>
                                      </m:f>
                                      <m:r>
                                        <a:rPr lang="en-US" sz="2500" b="1">
                                          <a:effectLst/>
                                          <a:latin typeface="Cambria Math"/>
                                        </a:rPr>
                                        <m:t>∙</m:t>
                                      </m:r>
                                      <m:d>
                                        <m:dPr>
                                          <m:ctrlPr>
                                            <a:rPr lang="ru-RU" sz="25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2500" b="1">
                                              <a:effectLst/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2500" b="1" i="1">
                                              <a:effectLst/>
                                              <a:latin typeface="Cambria Math"/>
                                            </a:rPr>
                                            <m:t>𝐭𝐠</m:t>
                                          </m:r>
                                          <m:f>
                                            <m:fPr>
                                              <m:ctrlPr>
                                                <a:rPr lang="ru-RU" sz="2500" b="1" i="1">
                                                  <a:effectLst/>
                                                  <a:latin typeface="Cambria Math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en-US" sz="2500" b="1" i="1">
                                                  <a:effectLst/>
                                                  <a:latin typeface="Cambria Math"/>
                                                </a:rPr>
                                                <m:t>𝛑</m:t>
                                              </m:r>
                                            </m:num>
                                            <m:den>
                                              <m:r>
                                                <a:rPr lang="en-US" sz="2500" b="1" i="1">
                                                  <a:effectLst/>
                                                  <a:latin typeface="Cambria Math"/>
                                                </a:rPr>
                                                <m:t>𝟑</m:t>
                                              </m:r>
                                            </m:den>
                                          </m:f>
                                        </m:e>
                                      </m:d>
                                    </m:e>
                                  </m:d>
                                </m:e>
                                <m:sup>
                                  <m:r>
                                    <a:rPr lang="kk-KZ" sz="25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kk-KZ" sz="25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2500" b="1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ru-RU" sz="2500" b="1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901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5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5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2400" b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5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kk-KZ" sz="2500" b="1">
                                          <a:effectLst/>
                                          <a:latin typeface="Cambria Math"/>
                                        </a:rPr>
                                        <m:t>−</m:t>
                                      </m:r>
                                      <m:f>
                                        <m:fPr>
                                          <m:ctrlPr>
                                            <a:rPr lang="ru-RU" sz="25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kk-KZ" sz="2500" b="1" i="1">
                                              <a:effectLst/>
                                              <a:latin typeface="Cambria Math"/>
                                            </a:rPr>
                                            <m:t>𝟏</m:t>
                                          </m:r>
                                        </m:num>
                                        <m:den>
                                          <m:r>
                                            <a:rPr lang="kk-KZ" sz="2500" b="1" i="1">
                                              <a:effectLst/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den>
                                      </m:f>
                                      <m:r>
                                        <a:rPr lang="kk-KZ" sz="2500" b="1">
                                          <a:effectLst/>
                                          <a:latin typeface="Cambria Math"/>
                                        </a:rPr>
                                        <m:t>∙</m:t>
                                      </m:r>
                                      <m:f>
                                        <m:fPr>
                                          <m:ctrlPr>
                                            <a:rPr lang="ru-RU" sz="25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fPr>
                                        <m:num>
                                          <m:rad>
                                            <m:radPr>
                                              <m:degHide m:val="on"/>
                                              <m:ctrlPr>
                                                <a:rPr lang="ru-RU" sz="2500" b="1" i="1">
                                                  <a:effectLst/>
                                                  <a:latin typeface="Cambria Math"/>
                                                </a:rPr>
                                              </m:ctrlPr>
                                            </m:radPr>
                                            <m:deg/>
                                            <m:e>
                                              <m:r>
                                                <a:rPr lang="kk-KZ" sz="2500" b="1" i="1">
                                                  <a:effectLst/>
                                                  <a:latin typeface="Cambria Math"/>
                                                </a:rPr>
                                                <m:t>𝟐</m:t>
                                              </m:r>
                                            </m:e>
                                          </m:rad>
                                        </m:num>
                                        <m:den>
                                          <m:r>
                                            <a:rPr lang="kk-KZ" sz="2500" b="1" i="1">
                                              <a:effectLst/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den>
                                      </m:f>
                                      <m:r>
                                        <a:rPr lang="kk-KZ" sz="2500" b="1">
                                          <a:effectLst/>
                                          <a:latin typeface="Cambria Math"/>
                                        </a:rPr>
                                        <m:t>∙</m:t>
                                      </m:r>
                                      <m:d>
                                        <m:dPr>
                                          <m:ctrlPr>
                                            <a:rPr lang="ru-RU" sz="25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kk-KZ" sz="2500" b="1">
                                              <a:effectLst/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rad>
                                            <m:radPr>
                                              <m:degHide m:val="on"/>
                                              <m:ctrlPr>
                                                <a:rPr lang="ru-RU" sz="2500" b="1" i="1">
                                                  <a:effectLst/>
                                                  <a:latin typeface="Cambria Math"/>
                                                </a:rPr>
                                              </m:ctrlPr>
                                            </m:radPr>
                                            <m:deg/>
                                            <m:e>
                                              <m:r>
                                                <a:rPr lang="kk-KZ" sz="2500" b="1" i="1">
                                                  <a:effectLst/>
                                                  <a:latin typeface="Cambria Math"/>
                                                </a:rPr>
                                                <m:t>𝟑</m:t>
                                              </m:r>
                                            </m:e>
                                          </m:rad>
                                        </m:e>
                                      </m:d>
                                    </m:e>
                                  </m:d>
                                </m:e>
                                <m:sup>
                                  <m:r>
                                    <a:rPr lang="kk-KZ" sz="25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kk-KZ" sz="25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sup>
                              </m:sSup>
                            </m:oMath>
                          </a14:m>
                          <a:r>
                            <a:rPr lang="ru-RU" sz="2500" b="1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ru-RU" sz="2500" b="1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901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500" b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500" b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4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500" b="1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ru-RU" sz="25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fPr>
                                        <m:num>
                                          <m:rad>
                                            <m:radPr>
                                              <m:degHide m:val="on"/>
                                              <m:ctrlPr>
                                                <a:rPr lang="ru-RU" sz="2500" b="1" i="1">
                                                  <a:effectLst/>
                                                  <a:latin typeface="Cambria Math"/>
                                                </a:rPr>
                                              </m:ctrlPr>
                                            </m:radPr>
                                            <m:deg/>
                                            <m:e>
                                              <m:r>
                                                <a:rPr lang="kk-KZ" sz="2500" b="1" i="1">
                                                  <a:effectLst/>
                                                  <a:latin typeface="Cambria Math"/>
                                                </a:rPr>
                                                <m:t>𝟔</m:t>
                                              </m:r>
                                            </m:e>
                                          </m:rad>
                                        </m:num>
                                        <m:den>
                                          <m:r>
                                            <a:rPr lang="kk-KZ" sz="2500" b="1" i="1">
                                              <a:effectLst/>
                                              <a:latin typeface="Cambria Math"/>
                                            </a:rPr>
                                            <m:t>𝟒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kk-KZ" sz="25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kk-KZ" sz="25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sup>
                              </m:sSup>
                              <m:r>
                                <a:rPr lang="kk-KZ" sz="2500" b="1">
                                  <a:effectLst/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2500" b="1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kk-KZ" sz="25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kk-KZ" sz="2500" b="1" i="1">
                                          <a:effectLst/>
                                          <a:latin typeface="Cambria Math"/>
                                        </a:rPr>
                                        <m:t>𝟔</m:t>
                                      </m:r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sz="25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      </a:t>
                          </a:r>
                          <a:r>
                            <a:rPr lang="ru-RU" sz="25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или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500" b="1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500" b="1" i="1"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  <m:t>𝟔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ru-RU" sz="2500" b="1" i="1">
                                      <a:effectLst/>
                                      <a:latin typeface="Cambria Math"/>
                                    </a:rPr>
                                    <m:t>𝟔</m:t>
                                  </m:r>
                                </m:den>
                              </m:f>
                              <m:r>
                                <a:rPr lang="ru-RU" sz="2500" b="1">
                                  <a:effectLst/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2500" b="1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500" b="1" i="1">
                                      <a:effectLst/>
                                      <a:latin typeface="Cambria Math"/>
                                    </a:rPr>
                                    <m:t>𝟐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  <m:t>𝟔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ru-RU" sz="2500" b="1" i="1">
                                      <a:effectLst/>
                                      <a:latin typeface="Cambria Math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endParaRPr lang="ru-RU" sz="2500" b="1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901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5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5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ru-RU" sz="24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500" b="1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kk-KZ" sz="25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500" b="1" i="1">
                                      <a:effectLst/>
                                      <a:latin typeface="Cambria Math"/>
                                    </a:rPr>
                                    <m:t>𝐭𝐠</m:t>
                                  </m:r>
                                  <m:sSup>
                                    <m:sSupPr>
                                      <m:ctrlP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500" b="1" i="1">
                                          <a:effectLst/>
                                          <a:latin typeface="Cambria Math"/>
                                        </a:rPr>
                                        <m:t>𝟒𝟓</m:t>
                                      </m:r>
                                    </m:e>
                                    <m:sup>
                                      <m:r>
                                        <a:rPr lang="en-US" sz="2500" b="1" i="1">
                                          <a:effectLst/>
                                          <a:latin typeface="Cambria Math"/>
                                        </a:rPr>
                                        <m:t>𝟎</m:t>
                                      </m:r>
                                    </m:sup>
                                  </m:sSup>
                                  <m:r>
                                    <a:rPr lang="en-US" sz="25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500" b="1" i="1">
                                      <a:effectLst/>
                                      <a:latin typeface="Cambria Math"/>
                                    </a:rPr>
                                    <m:t>𝐬𝐢𝐧</m:t>
                                  </m:r>
                                  <m:sSup>
                                    <m:sSupPr>
                                      <m:ctrlP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500" b="1" i="1">
                                          <a:effectLst/>
                                          <a:latin typeface="Cambria Math"/>
                                        </a:rPr>
                                        <m:t>𝟐𝟕𝟎</m:t>
                                      </m:r>
                                    </m:e>
                                    <m:sup>
                                      <m:r>
                                        <a:rPr lang="en-US" sz="2500" b="1" i="1">
                                          <a:effectLst/>
                                          <a:latin typeface="Cambria Math"/>
                                        </a:rPr>
                                        <m:t>𝟎</m:t>
                                      </m:r>
                                    </m:sup>
                                  </m:sSup>
                                  <m:r>
                                    <a:rPr lang="en-US" sz="25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500" b="1" i="1">
                                      <a:effectLst/>
                                      <a:latin typeface="Cambria Math"/>
                                    </a:rPr>
                                    <m:t>𝐜𝐨𝐬</m:t>
                                  </m:r>
                                  <m:sSup>
                                    <m:sSupPr>
                                      <m:ctrlP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500" b="1" i="1">
                                          <a:effectLst/>
                                          <a:latin typeface="Cambria Math"/>
                                        </a:rPr>
                                        <m:t>𝟗𝟎</m:t>
                                      </m:r>
                                    </m:e>
                                    <m:sup>
                                      <m:r>
                                        <a:rPr lang="en-US" sz="2500" b="1" i="1">
                                          <a:effectLst/>
                                          <a:latin typeface="Cambria Math"/>
                                        </a:rPr>
                                        <m:t>𝟎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kk-KZ" sz="25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kk-KZ" sz="2500" b="1" i="1">
                                      <a:effectLst/>
                                      <a:latin typeface="Cambria Math"/>
                                    </a:rPr>
                                    <m:t>𝐜𝐭𝐠</m:t>
                                  </m:r>
                                  <m:sSup>
                                    <m:sSupPr>
                                      <m:ctrlP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kk-KZ" sz="2500" b="1" i="1">
                                          <a:effectLst/>
                                          <a:latin typeface="Cambria Math"/>
                                        </a:rPr>
                                        <m:t>𝟔𝟎</m:t>
                                      </m:r>
                                    </m:e>
                                    <m:sup>
                                      <m:r>
                                        <a:rPr lang="kk-KZ" sz="2500" b="1" i="1">
                                          <a:effectLst/>
                                          <a:latin typeface="Cambria Math"/>
                                        </a:rPr>
                                        <m:t>𝟎</m:t>
                                      </m:r>
                                    </m:sup>
                                  </m:sSup>
                                  <m:r>
                                    <a:rPr lang="kk-KZ" sz="25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kk-KZ" sz="2500" b="1" i="1">
                                      <a:effectLst/>
                                      <a:latin typeface="Cambria Math"/>
                                    </a:rPr>
                                    <m:t>𝐬𝐢𝐧</m:t>
                                  </m:r>
                                  <m:sSup>
                                    <m:sSupPr>
                                      <m:ctrlP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kk-KZ" sz="2500" b="1" i="1">
                                          <a:effectLst/>
                                          <a:latin typeface="Cambria Math"/>
                                        </a:rPr>
                                        <m:t>𝟏𝟖𝟎</m:t>
                                      </m:r>
                                    </m:e>
                                    <m:sup>
                                      <m:r>
                                        <a:rPr lang="kk-KZ" sz="2500" b="1" i="1">
                                          <a:effectLst/>
                                          <a:latin typeface="Cambria Math"/>
                                        </a:rPr>
                                        <m:t>𝟎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ru-RU" sz="2500" b="1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ru-RU" sz="2500" b="1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901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5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5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</a:t>
                          </a:r>
                          <a:endParaRPr lang="ru-RU" sz="24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500" b="1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kk-KZ" sz="25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kk-KZ" sz="25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kk-KZ" sz="2500" b="1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kk-KZ" sz="25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kk-KZ" sz="25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kk-KZ" sz="2500" b="1" i="1">
                                      <a:effectLst/>
                                      <a:latin typeface="Cambria Math"/>
                                    </a:rPr>
                                    <m:t>𝟎</m:t>
                                  </m:r>
                                </m:num>
                                <m:den>
                                  <m:r>
                                    <a:rPr lang="kk-KZ" sz="25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ad>
                                        <m:radPr>
                                          <m:degHide m:val="on"/>
                                          <m:ctrlPr>
                                            <a:rPr lang="ru-RU" sz="25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kk-KZ" sz="2500" b="1" i="1">
                                              <a:effectLst/>
                                              <a:latin typeface="Cambria Math"/>
                                            </a:rPr>
                                            <m:t>𝟑</m:t>
                                          </m:r>
                                        </m:e>
                                      </m:rad>
                                    </m:num>
                                    <m:den>
                                      <m:r>
                                        <a:rPr lang="kk-KZ" sz="2500" b="1" i="1">
                                          <a:effectLst/>
                                          <a:latin typeface="Cambria Math"/>
                                        </a:rPr>
                                        <m:t>𝟑</m:t>
                                      </m:r>
                                    </m:den>
                                  </m:f>
                                  <m:r>
                                    <a:rPr lang="kk-KZ" sz="25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kk-KZ" sz="2500" b="1" i="1">
                                      <a:effectLst/>
                                      <a:latin typeface="Cambria Math"/>
                                    </a:rPr>
                                    <m:t>𝟎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500" b="1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ru-RU" sz="2500" b="1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901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5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5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ru-RU" sz="24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500" b="1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kk-KZ" sz="2500" b="1" i="1">
                                      <a:effectLst/>
                                      <a:latin typeface="Cambria Math"/>
                                    </a:rPr>
                                    <m:t>𝟎</m:t>
                                  </m:r>
                                </m:num>
                                <m:den>
                                  <m:r>
                                    <a:rPr lang="kk-KZ" sz="2500" b="1">
                                      <a:effectLst/>
                                      <a:latin typeface="Cambria Math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ru-RU" sz="2500" b="1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ad>
                                        <m:radPr>
                                          <m:degHide m:val="on"/>
                                          <m:ctrlPr>
                                            <a:rPr lang="ru-RU" sz="2500" b="1" i="1">
                                              <a:effectLst/>
                                              <a:latin typeface="Cambria Math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kk-KZ" sz="2500" b="1" i="1">
                                              <a:effectLst/>
                                              <a:latin typeface="Cambria Math"/>
                                            </a:rPr>
                                            <m:t>𝟑</m:t>
                                          </m:r>
                                        </m:e>
                                      </m:rad>
                                    </m:num>
                                    <m:den>
                                      <m:r>
                                        <a:rPr lang="kk-KZ" sz="2500" b="1" i="1">
                                          <a:effectLst/>
                                          <a:latin typeface="Cambria Math"/>
                                        </a:rPr>
                                        <m:t>𝟑</m:t>
                                      </m:r>
                                    </m:den>
                                  </m:f>
                                </m:den>
                              </m:f>
                              <m:r>
                                <a:rPr lang="kk-KZ" sz="2500" b="1">
                                  <a:effectLst/>
                                  <a:latin typeface="Cambria Math"/>
                                </a:rPr>
                                <m:t>=</m:t>
                              </m:r>
                              <m:r>
                                <a:rPr lang="kk-KZ" sz="2500" b="1" i="1">
                                  <a:effectLst/>
                                  <a:latin typeface="Cambria Math"/>
                                </a:rPr>
                                <m:t>𝟎</m:t>
                              </m:r>
                            </m:oMath>
                          </a14:m>
                          <a:r>
                            <a:rPr lang="ru-RU" sz="2500" b="1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ru-RU" sz="2500" b="1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R="901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5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5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4993125"/>
                  </p:ext>
                </p:extLst>
              </p:nvPr>
            </p:nvGraphicFramePr>
            <p:xfrm>
              <a:off x="971600" y="902646"/>
              <a:ext cx="7488831" cy="5381245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10402"/>
                    <a:gridCol w="6158328"/>
                    <a:gridCol w="720101"/>
                  </a:tblGrid>
                  <a:tr h="872490"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4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9891" t="-7692" r="-11672" b="-5181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R="901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5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5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082167"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ru-RU" sz="2400" b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9891" t="-86517" r="-11672" b="-3162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R="901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500" b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500" b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873189"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4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9891" t="-232168" r="-11672" b="-293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R="901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5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5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798767"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4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ru-RU" sz="24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9891" t="-362595" r="-11672" b="-2206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R="901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5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5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877316"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</a:t>
                          </a:r>
                          <a:endParaRPr lang="ru-RU" sz="24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9891" t="-420833" r="-11672" b="-1006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R="901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5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5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877316">
                    <a:tc>
                      <a:txBody>
                        <a:bodyPr/>
                        <a:lstStyle/>
                        <a:p>
                          <a:pPr marR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ru-RU" sz="24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9891" t="-520833" r="-11672" b="-6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R="901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kk-KZ" sz="25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ru-RU" sz="2500" b="0" dirty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371655"/>
            <a:ext cx="324036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Проверка</a:t>
            </a:r>
            <a:endParaRPr kumimoji="0" lang="kk-KZ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062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1340768"/>
            <a:ext cx="7272808" cy="3892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6525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1.На уроке я работал……..потому что………</a:t>
            </a:r>
          </a:p>
          <a:p>
            <a:pPr marL="136525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2.Своей работой на уроке я………</a:t>
            </a:r>
          </a:p>
          <a:p>
            <a:pPr marL="136525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3.Урок для меня показался…….</a:t>
            </a:r>
          </a:p>
          <a:p>
            <a:pPr marL="136525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4.За урок я…..</a:t>
            </a:r>
          </a:p>
          <a:p>
            <a:pPr marL="136525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5.Мое настроение……..</a:t>
            </a:r>
          </a:p>
          <a:p>
            <a:pPr marL="136525" indent="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6.Материал урока мне был………</a:t>
            </a:r>
          </a:p>
        </p:txBody>
      </p:sp>
    </p:spTree>
    <p:extLst>
      <p:ext uri="{BB962C8B-B14F-4D97-AF65-F5344CB8AC3E}">
        <p14:creationId xmlns:p14="http://schemas.microsoft.com/office/powerpoint/2010/main" val="2023758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1168" y="1556792"/>
            <a:ext cx="25922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α = 179 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α = 325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α = -150 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α = -10 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 α = 800 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е) α = 10 000 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80736" y="1556792"/>
            <a:ext cx="2515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четверти     б)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четверти     в)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четверти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четверти    д)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четверти       е)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четверти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91880" y="567431"/>
            <a:ext cx="18830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015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8072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Вычислите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 180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+ 5sin 90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 180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3 cos 0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5ctg 90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7tg 180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60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440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48478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 180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+ 5sin 90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 180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3 cos 0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5ctg 90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7tg 180</a:t>
            </a:r>
            <a:r>
              <a:rPr lang="en-US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60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91880" y="567431"/>
            <a:ext cx="18830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868144" y="1523513"/>
            <a:ext cx="1260648" cy="26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4     б) –3    в) 0    г) </a:t>
            </a:r>
            <a:endParaRPr kumimoji="0" lang="ru-RU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5" name="Рисунок 103" descr="img2.gif (873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711" y="3686971"/>
            <a:ext cx="321513" cy="32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765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27584" y="922735"/>
                <a:ext cx="7056784" cy="39346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kk-KZ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3. Найдите значение угла если точки имеют следующие координаты</a:t>
                </a: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kk-KZ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kk-KZ" sz="28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kk-KZ" sz="28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kk-KZ" sz="2800" i="1">
                        <a:latin typeface="Cambria Math"/>
                      </a:rPr>
                      <m:t>; </m:t>
                    </m:r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kk-KZ" sz="2800" i="1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kk-KZ" sz="28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kk-KZ" sz="2800" i="1">
                        <a:latin typeface="Cambria Math"/>
                      </a:rPr>
                      <m:t>)</m:t>
                    </m:r>
                  </m:oMath>
                </a14:m>
                <a:endParaRPr lang="ru-RU" sz="2800" dirty="0" smtClean="0">
                  <a:latin typeface="Times New Roman" panose="02020603050405020304" pitchFamily="18" charset="0"/>
                </a:endParaRPr>
              </a:p>
              <a:p>
                <a:r>
                  <a:rPr lang="kk-KZ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800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28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kk-KZ" sz="2800" i="1">
                                    <a:latin typeface="Cambria Math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kk-KZ" sz="28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kk-KZ" sz="2800" i="1">
                            <a:latin typeface="Cambria Math"/>
                          </a:rPr>
                          <m:t>; </m:t>
                        </m:r>
                        <m:f>
                          <m:f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kk-KZ" sz="28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kk-KZ" sz="28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kk-KZ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endParaRPr lang="kk-KZ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kk-KZ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800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28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kk-KZ" sz="2800" i="1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kk-KZ" sz="28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kk-KZ" sz="2800" i="1">
                            <a:latin typeface="Cambria Math"/>
                          </a:rPr>
                          <m:t>; </m:t>
                        </m:r>
                        <m:f>
                          <m:f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28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kk-KZ" sz="2800" i="1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kk-KZ" sz="28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kk-KZ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</a:t>
                </a:r>
                <a:endParaRPr lang="kk-KZ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800" i="1">
                            <a:latin typeface="Cambria Math"/>
                          </a:rPr>
                        </m:ctrlPr>
                      </m:dPr>
                      <m:e>
                        <m:r>
                          <a:rPr lang="ru-RU" sz="2800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28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800" i="1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ru-RU" sz="28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ru-RU" sz="2800" i="1">
                            <a:latin typeface="Cambria Math"/>
                          </a:rPr>
                          <m:t>; −</m:t>
                        </m:r>
                        <m:f>
                          <m:f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28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800" i="1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ru-RU" sz="28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922735"/>
                <a:ext cx="7056784" cy="3934667"/>
              </a:xfrm>
              <a:prstGeom prst="rect">
                <a:avLst/>
              </a:prstGeom>
              <a:blipFill rotWithShape="1">
                <a:blip r:embed="rId2"/>
                <a:stretch>
                  <a:fillRect l="-1815" t="-15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1712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27584" y="1484784"/>
                <a:ext cx="3168352" cy="30728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kk-KZ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kk-KZ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kk-KZ" sz="28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kk-KZ" sz="28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kk-KZ" sz="2800" i="1">
                        <a:latin typeface="Cambria Math"/>
                      </a:rPr>
                      <m:t>; </m:t>
                    </m:r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kk-KZ" sz="2800" i="1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kk-KZ" sz="2800" i="1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kk-KZ" sz="2800" i="1">
                        <a:latin typeface="Cambria Math"/>
                      </a:rPr>
                      <m:t>)</m:t>
                    </m:r>
                  </m:oMath>
                </a14:m>
                <a:endParaRPr lang="ru-RU" sz="2800" dirty="0" smtClean="0">
                  <a:latin typeface="Times New Roman" panose="02020603050405020304" pitchFamily="18" charset="0"/>
                </a:endParaRPr>
              </a:p>
              <a:p>
                <a:r>
                  <a:rPr lang="kk-KZ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800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28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kk-KZ" sz="2800" i="1">
                                    <a:latin typeface="Cambria Math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kk-KZ" sz="28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kk-KZ" sz="2800" i="1">
                            <a:latin typeface="Cambria Math"/>
                          </a:rPr>
                          <m:t>; </m:t>
                        </m:r>
                        <m:f>
                          <m:f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kk-KZ" sz="28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kk-KZ" sz="28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kk-KZ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endParaRPr lang="kk-KZ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kk-KZ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800" i="1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28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kk-KZ" sz="2800" i="1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kk-KZ" sz="28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kk-KZ" sz="2800" i="1">
                            <a:latin typeface="Cambria Math"/>
                          </a:rPr>
                          <m:t>; </m:t>
                        </m:r>
                        <m:f>
                          <m:f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28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kk-KZ" sz="2800" i="1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kk-KZ" sz="28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kk-KZ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</a:t>
                </a:r>
                <a:endParaRPr lang="kk-KZ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800" i="1">
                            <a:latin typeface="Cambria Math"/>
                          </a:rPr>
                        </m:ctrlPr>
                      </m:dPr>
                      <m:e>
                        <m:r>
                          <a:rPr lang="ru-RU" sz="2800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28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800" i="1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ru-RU" sz="28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ru-RU" sz="2800" i="1">
                            <a:latin typeface="Cambria Math"/>
                          </a:rPr>
                          <m:t>; −</m:t>
                        </m:r>
                        <m:f>
                          <m:f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28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800" i="1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ru-RU" sz="28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484784"/>
                <a:ext cx="3168352" cy="3072892"/>
              </a:xfrm>
              <a:prstGeom prst="rect">
                <a:avLst/>
              </a:prstGeom>
              <a:blipFill rotWithShape="1">
                <a:blip r:embed="rId2"/>
                <a:stretch>
                  <a:fillRect l="-40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3491880" y="567431"/>
            <a:ext cx="18830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1480951"/>
            <a:ext cx="1681871" cy="2600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k-K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60</a:t>
            </a:r>
            <a:r>
              <a:rPr lang="kk-KZ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   </a:t>
            </a:r>
            <a:endParaRPr lang="kk-KZ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kk-K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30</a:t>
            </a:r>
            <a:r>
              <a:rPr lang="kk-KZ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 </a:t>
            </a:r>
            <a:endParaRPr lang="kk-KZ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kk-K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45</a:t>
            </a:r>
            <a:r>
              <a:rPr lang="kk-KZ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 </a:t>
            </a:r>
            <a:endParaRPr lang="kk-KZ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255</a:t>
            </a:r>
            <a:r>
              <a:rPr lang="ru-RU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272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d.multiurok.ru/html/2017/08/23/s_599dd98c886a1/676759_5.jpe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5" t="31114" r="5882" b="54938"/>
          <a:stretch/>
        </p:blipFill>
        <p:spPr bwMode="auto">
          <a:xfrm>
            <a:off x="683568" y="260648"/>
            <a:ext cx="7272808" cy="17835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https://fsd.multiurok.ru/html/2017/08/23/s_599dd98c886a1/676759_5.jpe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" t="48365" r="6776" b="36448"/>
          <a:stretch/>
        </p:blipFill>
        <p:spPr bwMode="auto">
          <a:xfrm>
            <a:off x="683567" y="2044154"/>
            <a:ext cx="7272808" cy="17787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https://fsd.multiurok.ru/html/2017/08/23/s_599dd98c886a1/676759_5.jpe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23" b="3272"/>
          <a:stretch/>
        </p:blipFill>
        <p:spPr bwMode="auto">
          <a:xfrm>
            <a:off x="1835696" y="3717032"/>
            <a:ext cx="5509976" cy="28919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3840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3502" y="548680"/>
            <a:ext cx="5695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Промежутки знакопостояннства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1259632" y="1763885"/>
                <a:ext cx="6746142" cy="37015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ru-RU" sz="2400" i="1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ru-RU" sz="24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24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400" i="1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ru-RU" sz="24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ru-RU" sz="2400" i="1">
                            <a:latin typeface="Cambria Math"/>
                          </a:rPr>
                          <m:t>; −</m:t>
                        </m:r>
                        <m:f>
                          <m:fPr>
                            <m:ctrlPr>
                              <a:rPr lang="ru-RU" sz="2400" i="1">
                                <a:latin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ru-RU" sz="2400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400" i="1">
                                    <a:latin typeface="Cambria Math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ru-RU" sz="2400" i="1"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какой четверти лежит данная точка</a:t>
                </a: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Чему 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равен синус и косинус данного угла</a:t>
                </a: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Какой знак имеют эти функции в этих четвертях?</a:t>
                </a:r>
                <a:r>
                  <a:rPr lang="ru-RU" sz="2400" dirty="0" smtClean="0"/>
                  <a:t> </a:t>
                </a:r>
                <a:endParaRPr lang="ru-RU" sz="2400" dirty="0"/>
              </a:p>
              <a:p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763885"/>
                <a:ext cx="6746142" cy="3701526"/>
              </a:xfrm>
              <a:prstGeom prst="rect">
                <a:avLst/>
              </a:prstGeom>
              <a:blipFill rotWithShape="1">
                <a:blip r:embed="rId2"/>
                <a:stretch>
                  <a:fillRect l="-14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Стрелка вправо 3">
            <a:hlinkClick r:id="rId3"/>
          </p:cNvPr>
          <p:cNvSpPr/>
          <p:nvPr/>
        </p:nvSpPr>
        <p:spPr>
          <a:xfrm>
            <a:off x="7092280" y="5877272"/>
            <a:ext cx="978408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26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548680"/>
            <a:ext cx="5678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Четность и нечетность функций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4470" y="1484784"/>
            <a:ext cx="8149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 графику функции определить четность или нечетность функции?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alfor.ru/uploads/posts/2019-04/1555019694_07-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65725"/>
            <a:ext cx="3555241" cy="355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ds02.infourok.ru/uploads/ex/00a4/00082a7b-cbc86666/img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0" t="28777" r="70039" b="5824"/>
          <a:stretch/>
        </p:blipFill>
        <p:spPr bwMode="auto">
          <a:xfrm>
            <a:off x="5292080" y="2265723"/>
            <a:ext cx="2304256" cy="410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278070"/>
      </p:ext>
    </p:extLst>
  </p:cSld>
  <p:clrMapOvr>
    <a:masterClrMapping/>
  </p:clrMapOvr>
</p:sld>
</file>

<file path=ppt/theme/theme1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6569</TotalTime>
  <Words>536</Words>
  <Application>Microsoft Office PowerPoint</Application>
  <PresentationFormat>Экран (4:3)</PresentationFormat>
  <Paragraphs>93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«Арифметическая прогрессия».</dc:title>
  <dc:creator>Удоденко</dc:creator>
  <cp:lastModifiedBy>Эльмира Турегельдиева</cp:lastModifiedBy>
  <cp:revision>194</cp:revision>
  <dcterms:created xsi:type="dcterms:W3CDTF">2007-01-25T22:14:11Z</dcterms:created>
  <dcterms:modified xsi:type="dcterms:W3CDTF">2020-05-13T07:33:34Z</dcterms:modified>
</cp:coreProperties>
</file>