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70" r:id="rId9"/>
    <p:sldId id="263" r:id="rId10"/>
    <p:sldId id="262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84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5315F-A65F-4F72-850E-4FDD5E2317D6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A1A22-8F68-479E-9C8A-051FB4B9FB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51718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3456F-5B1A-4961-8EE9-FB2EB70D6FEB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3155A-0390-41B4-8316-0D1A163156C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61394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4022E-A7D7-4FF9-9DFA-86899A76D29B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0CC14-1206-48EE-8DEF-7FDA5FCAFB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310737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C73C-2969-45FA-AB9A-02161E4ECBBB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7A8BA-87CB-4F76-94DE-5B2E8491AB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17314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07F4E-EB39-48FC-916F-BD71574F22B8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4DD89-42DB-44E0-91B3-D869BBA429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64154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35B8D-26F1-455D-A518-E36048596026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FA097-C57A-4446-B7AB-C6D9161DB5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384671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8AC4E-6247-4B9A-B6A6-EBDCEC98B8A3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09089-E182-4AF5-B4AB-F2B54ED5F9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75029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95D56-D3A7-4959-B576-A24CC05884CD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2C43C-4DD3-4869-9CAD-4B5E689134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85033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133B7-AF0D-44E1-89B1-95E9996FD7CD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27042-26FA-4760-8A50-179A550A14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08733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A0D78-5DCB-4A0D-8D2F-46E4DC576916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F08E8-44AC-47B0-B736-ECB164AAE7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874851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46F42-6D36-4063-9E8E-661133448F49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1578A3-09CD-44E6-84BC-30292C8508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99692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EC3DE8-D111-4962-8546-F78B4D34E9C6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F0A53DA-27B1-48E7-A323-414104DD6F6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8;&#1080;&#1073;&#1072;&#1077;&#1074;&#1072;.&#1040;.ppt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6768752" cy="142617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Эмоциональный </a:t>
            </a:r>
            <a:r>
              <a:rPr lang="ru-RU" dirty="0" smtClean="0">
                <a:solidFill>
                  <a:srgbClr val="002060"/>
                </a:solidFill>
              </a:rPr>
              <a:t>настрой </a:t>
            </a:r>
            <a:r>
              <a:rPr lang="ru-RU" b="1" dirty="0" smtClean="0">
                <a:solidFill>
                  <a:srgbClr val="FF0000"/>
                </a:solidFill>
              </a:rPr>
              <a:t>«Круг радости»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700808"/>
            <a:ext cx="7848872" cy="50405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2326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57158" y="357166"/>
            <a:ext cx="2746648" cy="639762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1-группа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357158" y="1071546"/>
            <a:ext cx="4040188" cy="464347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«тонкие» и «толстые»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kk-KZ" sz="1600" b="1" smtClean="0">
                <a:latin typeface="Times New Roman" pitchFamily="18" charset="0"/>
                <a:cs typeface="Times New Roman" pitchFamily="18" charset="0"/>
              </a:rPr>
              <a:t>Дескрипторы: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1600" smtClean="0">
                <a:latin typeface="Times New Roman" pitchFamily="18" charset="0"/>
                <a:cs typeface="Times New Roman" pitchFamily="18" charset="0"/>
              </a:rPr>
              <a:t>-правильно формулирует 2 «тонких»вопроса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1600" smtClean="0">
                <a:latin typeface="Times New Roman" pitchFamily="18" charset="0"/>
                <a:cs typeface="Times New Roman" pitchFamily="18" charset="0"/>
              </a:rPr>
              <a:t>- правильно формулирует 2 «толстых»вопроса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РАФТ</a:t>
            </a:r>
          </a:p>
          <a:p>
            <a:pPr>
              <a:buNone/>
            </a:pPr>
            <a:r>
              <a:rPr lang="kk-KZ" sz="1600" b="1" smtClean="0">
                <a:latin typeface="Times New Roman" pitchFamily="18" charset="0"/>
                <a:cs typeface="Times New Roman" pitchFamily="18" charset="0"/>
              </a:rPr>
              <a:t>Дескрипторы: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пишет письмо, раскрывает тему </a:t>
            </a:r>
          </a:p>
          <a:p>
            <a:pPr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включает в содержание письма факты </a:t>
            </a:r>
          </a:p>
          <a:p>
            <a:pPr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соблюдает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последовательность,логичность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соблюдает речевые нормы </a:t>
            </a:r>
          </a:p>
          <a:p>
            <a:pPr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endParaRPr lang="ru-RU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5000628" y="285728"/>
            <a:ext cx="2447255" cy="639762"/>
          </a:xfrm>
          <a:solidFill>
            <a:srgbClr val="FF0000"/>
          </a:solidFill>
        </p:spPr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2-группа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4572000" y="1071546"/>
            <a:ext cx="4041775" cy="4714908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1.Сформулируйте </a:t>
            </a:r>
          </a:p>
          <a:p>
            <a:pPr marL="0" indent="0"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«тонкие» и «толстые»</a:t>
            </a:r>
          </a:p>
          <a:p>
            <a:pPr marL="0" indent="0"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вопросы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buNone/>
            </a:pPr>
            <a:r>
              <a:rPr lang="kk-KZ" sz="16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Дескрипторы:</a:t>
            </a:r>
            <a:endParaRPr lang="ru-RU" sz="16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kk-KZ" sz="1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-правильно формулирует 2 «тонких»вопроса</a:t>
            </a:r>
            <a:endParaRPr lang="ru-RU" sz="16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r>
              <a:rPr lang="kk-KZ" sz="1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правильно </a:t>
            </a:r>
            <a:r>
              <a:rPr lang="kk-KZ" sz="1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формулирует 2 «толстых»вопроса</a:t>
            </a:r>
            <a:endParaRPr lang="ru-RU" sz="16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2.Синквейн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«Глагол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kk-KZ" sz="1600" b="1" smtClean="0">
                <a:latin typeface="Times New Roman" pitchFamily="18" charset="0"/>
                <a:cs typeface="Times New Roman" pitchFamily="18" charset="0"/>
              </a:rPr>
              <a:t>Дескрипторы: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1600" smtClean="0">
                <a:latin typeface="Times New Roman" pitchFamily="18" charset="0"/>
                <a:cs typeface="Times New Roman" pitchFamily="18" charset="0"/>
              </a:rPr>
              <a:t>-соответствует теме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1600" smtClean="0">
                <a:latin typeface="Times New Roman" pitchFamily="18" charset="0"/>
                <a:cs typeface="Times New Roman" pitchFamily="18" charset="0"/>
              </a:rPr>
              <a:t>-включена фраза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1600" smtClean="0">
                <a:latin typeface="Times New Roman" pitchFamily="18" charset="0"/>
                <a:cs typeface="Times New Roman" pitchFamily="18" charset="0"/>
              </a:rPr>
              <a:t>-содержит синоним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2386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72547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smtClean="0">
                <a:latin typeface="Times New Roman"/>
                <a:ea typeface="Times New Roman"/>
                <a:cs typeface="Times New Roman"/>
              </a:rPr>
              <a:t>Стратегия «Правда или ложь» </a:t>
            </a:r>
            <a:r>
              <a:rPr lang="ru-RU" sz="3600" smtClean="0">
                <a:ea typeface="Times New Roman"/>
                <a:cs typeface="Times New Roman"/>
              </a:rPr>
              <a:t/>
            </a:r>
            <a:br>
              <a:rPr lang="ru-RU" sz="3600" smtClean="0">
                <a:ea typeface="Times New Roman"/>
                <a:cs typeface="Times New Roman"/>
              </a:rPr>
            </a:b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519749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Глагол – самостоятельная часть речи, которая обозначает действие и отвечает на вопросы Что делать? Что сделать?</a:t>
            </a:r>
          </a:p>
          <a:p>
            <a:pPr marL="514350" indent="-514350">
              <a:buFont typeface="+mj-lt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Глагол имеет неопределенную форму (инфинитив).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В предложении «</a:t>
            </a: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Музыка обладает огромной силой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» 2 глагола.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Глаголы не изменяются по временам.</a:t>
            </a:r>
          </a:p>
          <a:p>
            <a:pPr marL="514350" indent="-514350">
              <a:buFont typeface="+mj-lt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Глаголы изменяются по наклонениям.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Самопроверка</a:t>
            </a:r>
            <a:br>
              <a:rPr lang="ru-RU" sz="4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Ключ</a:t>
            </a:r>
            <a:endParaRPr lang="ru-RU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Правда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Правда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Неправда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Неправда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Правда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928670"/>
            <a:ext cx="7215238" cy="4519974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Напишите эссе на тему «Моя любимая песня».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Подготовьте презентацию  на тему «Айтыс»</a:t>
            </a:r>
            <a:endParaRPr lang="ru-RU" b="1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6975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264696" cy="706090"/>
          </a:xfrm>
          <a:solidFill>
            <a:srgbClr val="FFC000"/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«Мишень»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124744"/>
            <a:ext cx="8784976" cy="56166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1553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04664"/>
            <a:ext cx="5410944" cy="79208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на группы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920880" cy="3340967"/>
          </a:xfrm>
          <a:solidFill>
            <a:srgbClr val="FFFF00"/>
          </a:solidFill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ru-RU" sz="5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5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«Домбра»</a:t>
            </a:r>
            <a:endParaRPr lang="ru-RU" sz="5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ru-RU" sz="5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5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«Кобыз»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756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8712968" cy="6480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Топтық жұмыстың тиімділігі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M14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79631" y="2967335"/>
            <a:ext cx="1847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571613"/>
            <a:ext cx="81724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 урока: «Музыка в нашей жизни»</a:t>
            </a:r>
          </a:p>
          <a:p>
            <a:pPr algn="ctr"/>
            <a:endParaRPr lang="ru-RU" sz="3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нутый угол 11">
            <a:hlinkClick r:id="rId3" action="ppaction://hlinkpres?slideindex=1&amp;slidetitle="/>
          </p:cNvPr>
          <p:cNvSpPr/>
          <p:nvPr/>
        </p:nvSpPr>
        <p:spPr>
          <a:xfrm>
            <a:off x="251520" y="2780928"/>
            <a:ext cx="2520280" cy="3096344"/>
          </a:xfrm>
          <a:prstGeom prst="foldedCorner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обучения: </a:t>
            </a:r>
            <a:endParaRPr lang="kk-KZ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С2 понимать значение слов учебно-образовательной тематики;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7.Г5 участвовать в диалоге, обмениваясь мнениями по предложенной теме.</a:t>
            </a:r>
          </a:p>
          <a:p>
            <a:pPr algn="ctr">
              <a:defRPr/>
            </a:pPr>
            <a:endParaRPr lang="kk-KZ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3357554" y="3000372"/>
            <a:ext cx="2500330" cy="3096344"/>
          </a:xfrm>
          <a:prstGeom prst="foldedCorner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урока: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учащиеся будут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понимать и определить лексическое  значение слов учебно-образовательной тематики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Большинство учащихся умеют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участвовать в диалоге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Некоторые учащиеся могут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обмениваться мнениями по предложенной теме</a:t>
            </a:r>
          </a:p>
          <a:p>
            <a:pPr algn="ctr">
              <a:defRPr/>
            </a:pP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6215074" y="2714620"/>
            <a:ext cx="2520280" cy="3096344"/>
          </a:xfrm>
          <a:prstGeom prst="foldedCorner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Языковая цель: 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Учащиеся могут пользоваться широким спектром языка, лексикой по данной теме. Будут работать индивидуально, в парах, в группах, развивать навыки устной и письменной речи на основе текстов, пополняя словарный запас в контексте изучаемой темы.</a:t>
            </a:r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Картинки по запросу нота карти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16632"/>
            <a:ext cx="2376264" cy="2027745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357166"/>
            <a:ext cx="61453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kk-KZ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Музыка обладает огромной силой</a:t>
            </a:r>
            <a:r>
              <a:rPr kumimoji="0" lang="kk-KZ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kk-KZ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1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643306" y="928670"/>
            <a:ext cx="27983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Д. Шостак</a:t>
            </a:r>
            <a:r>
              <a:rPr kumimoji="0" lang="kk-KZ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вич </a:t>
            </a:r>
            <a:endParaRPr kumimoji="0" lang="ru-RU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056784" cy="128215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</a:t>
            </a:r>
            <a:br>
              <a:rPr lang="ru-RU" b="1" i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«Бормотание и лепет»</a:t>
            </a:r>
            <a:endParaRPr lang="ru-RU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 descr="depositphotos_69109245-stock-illustration-kids-talking-togeth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714488"/>
            <a:ext cx="5658835" cy="4525963"/>
          </a:xfrm>
        </p:spPr>
      </p:pic>
    </p:spTree>
    <p:extLst>
      <p:ext uri="{BB962C8B-B14F-4D97-AF65-F5344CB8AC3E}">
        <p14:creationId xmlns="" xmlns:p14="http://schemas.microsoft.com/office/powerpoint/2010/main" val="3764248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Стратегия </a:t>
            </a:r>
            <a:br>
              <a:rPr lang="ru-RU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«Подумай, обсуди, делись»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imash19jpe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428"/>
          <a:stretch>
            <a:fillRect/>
          </a:stretch>
        </p:blipFill>
        <p:spPr>
          <a:xfrm>
            <a:off x="285720" y="1857364"/>
            <a:ext cx="4307554" cy="3076752"/>
          </a:xfrm>
        </p:spPr>
      </p:pic>
      <p:pic>
        <p:nvPicPr>
          <p:cNvPr id="27650" name="Picture 2" descr="C:\Users\User\Desktop\Animals___Birds___A_pair_of_swans_053430_29.jpg"/>
          <p:cNvPicPr>
            <a:picLocks noChangeAspect="1" noChangeArrowheads="1"/>
          </p:cNvPicPr>
          <p:nvPr/>
        </p:nvPicPr>
        <p:blipFill>
          <a:blip r:embed="rId3"/>
          <a:srcRect l="2344" t="12500" r="2734" b="7812"/>
          <a:stretch>
            <a:fillRect/>
          </a:stretch>
        </p:blipFill>
        <p:spPr bwMode="auto">
          <a:xfrm>
            <a:off x="3857620" y="2928934"/>
            <a:ext cx="4992256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A-4701857-1508673628-7082.jpeg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4500562" cy="6401559"/>
          </a:xfrm>
        </p:spPr>
      </p:pic>
      <p:pic>
        <p:nvPicPr>
          <p:cNvPr id="6" name="Содержимое 5" descr="tlendiev21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r="2006"/>
          <a:stretch>
            <a:fillRect/>
          </a:stretch>
        </p:blipFill>
        <p:spPr>
          <a:xfrm>
            <a:off x="4500562" y="214290"/>
            <a:ext cx="4643438" cy="642942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4257676" cy="5214974"/>
          </a:xfrm>
        </p:spPr>
        <p:txBody>
          <a:bodyPr/>
          <a:lstStyle/>
          <a:p>
            <a:r>
              <a:rPr lang="kk-KZ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Групповая работа.</a:t>
            </a:r>
            <a:br>
              <a:rPr lang="kk-KZ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текстом. </a:t>
            </a:r>
            <a:r>
              <a:rPr lang="kk-KZ" sz="2800" b="1" i="1" smtClean="0">
                <a:latin typeface="Times New Roman" pitchFamily="18" charset="0"/>
                <a:cs typeface="Times New Roman" pitchFamily="18" charset="0"/>
              </a:rPr>
              <a:t>Стратегия «Персонаж на стене»</a:t>
            </a:r>
            <a:r>
              <a:rPr lang="kk-KZ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(Внутри силуэта  написать всё,что узнали о героях,а за силуэтом-всё,что хотели узнать,задать вопросы к персонажам )</a:t>
            </a:r>
            <a:r>
              <a:rPr lang="ru-RU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постера.</a:t>
            </a:r>
            <a:r>
              <a:rPr lang="ru-RU" sz="1600" smtClean="0"/>
              <a:t/>
            </a:r>
            <a:br>
              <a:rPr lang="ru-RU" sz="1600" smtClean="0"/>
            </a:br>
            <a:endParaRPr lang="ru-RU" sz="1600"/>
          </a:p>
        </p:txBody>
      </p:sp>
      <p:pic>
        <p:nvPicPr>
          <p:cNvPr id="4" name="Содержимое 3" descr="ÐÐ°ÑÑÐ¸Ð½ÐºÐ¸ Ð¿Ð¾ Ð·Ð°Ð¿ÑÐ¾ÑÑ ÑÐ¸Ð»ÑÑÑ ÑÐµÐ»Ð¾Ð²ÐµÐºÐ° ÐºÐ¾Ð½ÑÑÑ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857752" y="928670"/>
            <a:ext cx="3929090" cy="4786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er\Desktop\морф-разбор-глагол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8715436" cy="5357826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5720" y="214290"/>
            <a:ext cx="864399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5488" algn="l"/>
              </a:tabLst>
            </a:pPr>
            <a:r>
              <a:rPr kumimoji="0" lang="kk-KZ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учебником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5488" algn="l"/>
              </a:tabLst>
            </a:pPr>
            <a:r>
              <a:rPr kumimoji="0" lang="kk-KZ" sz="2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Упр.408</a:t>
            </a:r>
            <a:r>
              <a:rPr kumimoji="0" lang="kk-KZ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Ознакомьтесь с планом морфологического разбора глагола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337</Words>
  <PresentationFormat>Экран (4:3)</PresentationFormat>
  <Paragraphs>66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1_Тема Office</vt:lpstr>
      <vt:lpstr>Эмоциональный настрой «Круг радости»</vt:lpstr>
      <vt:lpstr>Деление на группы</vt:lpstr>
      <vt:lpstr>Слайд 3</vt:lpstr>
      <vt:lpstr>Топтық жұмыстың тиімділігі</vt:lpstr>
      <vt:lpstr>Стратегия «Бормотание и лепет»</vt:lpstr>
      <vt:lpstr>Стратегия  «Подумай, обсуди, делись» </vt:lpstr>
      <vt:lpstr>Слайд 7</vt:lpstr>
      <vt:lpstr>Групповая работа. Работа с текстом. Стратегия «Персонаж на стене»  (Внутри силуэта  написать всё,что узнали о героях,а за силуэтом-всё,что хотели узнать,задать вопросы к персонажам ) Защита постера. </vt:lpstr>
      <vt:lpstr>Слайд 9</vt:lpstr>
      <vt:lpstr>Слайд 10</vt:lpstr>
      <vt:lpstr>Стратегия «Правда или ложь»  </vt:lpstr>
      <vt:lpstr>Самопроверка Ключ</vt:lpstr>
      <vt:lpstr>Слайд 13</vt:lpstr>
      <vt:lpstr>Рефлексия «Мишень»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Эмоциональный настрой «Круг радости»</dc:title>
  <dc:creator>Пользователь</dc:creator>
  <cp:lastModifiedBy>User</cp:lastModifiedBy>
  <cp:revision>6</cp:revision>
  <dcterms:created xsi:type="dcterms:W3CDTF">2020-02-26T18:12:05Z</dcterms:created>
  <dcterms:modified xsi:type="dcterms:W3CDTF">2020-03-01T18:18:39Z</dcterms:modified>
</cp:coreProperties>
</file>