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  <p:sldId id="263" r:id="rId9"/>
    <p:sldId id="264" r:id="rId10"/>
    <p:sldId id="271" r:id="rId11"/>
    <p:sldId id="265" r:id="rId12"/>
    <p:sldId id="266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e018a956c5820237d864eb3b08aac5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Тема урока: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143380"/>
            <a:ext cx="7928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Компьютеры будущего»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ятиугольник 17"/>
          <p:cNvSpPr/>
          <p:nvPr/>
        </p:nvSpPr>
        <p:spPr>
          <a:xfrm>
            <a:off x="0" y="0"/>
            <a:ext cx="8858280" cy="107154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311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44" y="214290"/>
            <a:ext cx="3071834" cy="50006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Проверяем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00298" y="714356"/>
          <a:ext cx="4262446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12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5673">
                <a:tc>
                  <a:txBody>
                    <a:bodyPr/>
                    <a:lstStyle/>
                    <a:p>
                      <a:r>
                        <a:rPr lang="ru-RU" dirty="0"/>
                        <a:t>Устройства ввода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Устройства вывода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2692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26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8" name="Рисунок 7" descr="клавиату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285860"/>
            <a:ext cx="1775745" cy="857256"/>
          </a:xfrm>
          <a:prstGeom prst="rect">
            <a:avLst/>
          </a:prstGeom>
        </p:spPr>
      </p:pic>
      <p:pic>
        <p:nvPicPr>
          <p:cNvPr id="11" name="Рисунок 10" descr="микро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2678901"/>
            <a:ext cx="1476386" cy="1107289"/>
          </a:xfrm>
          <a:prstGeom prst="rect">
            <a:avLst/>
          </a:prstGeom>
        </p:spPr>
      </p:pic>
      <p:pic>
        <p:nvPicPr>
          <p:cNvPr id="12" name="Рисунок 11" descr="веб камер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071942"/>
            <a:ext cx="1214446" cy="857256"/>
          </a:xfrm>
          <a:prstGeom prst="rect">
            <a:avLst/>
          </a:prstGeom>
        </p:spPr>
      </p:pic>
      <p:pic>
        <p:nvPicPr>
          <p:cNvPr id="10" name="Рисунок 9" descr="скан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5000636"/>
            <a:ext cx="1533001" cy="785818"/>
          </a:xfrm>
          <a:prstGeom prst="rect">
            <a:avLst/>
          </a:prstGeom>
        </p:spPr>
      </p:pic>
      <p:pic>
        <p:nvPicPr>
          <p:cNvPr id="9" name="Рисунок 8" descr="мышь-компьютерная-genius-dx-110-оптическая-blue-dr31010116103-900x9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5888484"/>
            <a:ext cx="1357322" cy="969516"/>
          </a:xfrm>
          <a:prstGeom prst="rect">
            <a:avLst/>
          </a:prstGeom>
        </p:spPr>
      </p:pic>
      <p:pic>
        <p:nvPicPr>
          <p:cNvPr id="14" name="Рисунок 13" descr="колонк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1285860"/>
            <a:ext cx="1785950" cy="928694"/>
          </a:xfrm>
          <a:prstGeom prst="rect">
            <a:avLst/>
          </a:prstGeom>
        </p:spPr>
      </p:pic>
      <p:pic>
        <p:nvPicPr>
          <p:cNvPr id="15" name="Рисунок 14" descr="монитор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28" y="2643182"/>
            <a:ext cx="1476832" cy="1132125"/>
          </a:xfrm>
          <a:prstGeom prst="rect">
            <a:avLst/>
          </a:prstGeom>
        </p:spPr>
      </p:pic>
      <p:pic>
        <p:nvPicPr>
          <p:cNvPr id="16" name="Рисунок 15" descr="наушники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0628" y="4000504"/>
            <a:ext cx="1452558" cy="928694"/>
          </a:xfrm>
          <a:prstGeom prst="rect">
            <a:avLst/>
          </a:prstGeom>
        </p:spPr>
      </p:pic>
      <p:pic>
        <p:nvPicPr>
          <p:cNvPr id="17" name="Рисунок 16" descr="принтер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2" y="5000636"/>
            <a:ext cx="1643074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ятиугольник 17"/>
          <p:cNvSpPr/>
          <p:nvPr/>
        </p:nvSpPr>
        <p:spPr>
          <a:xfrm>
            <a:off x="0" y="0"/>
            <a:ext cx="8715404" cy="78579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311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44" y="214290"/>
            <a:ext cx="3071834" cy="50006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Проверяем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00298" y="714356"/>
          <a:ext cx="4262446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12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5673">
                <a:tc>
                  <a:txBody>
                    <a:bodyPr/>
                    <a:lstStyle/>
                    <a:p>
                      <a:r>
                        <a:rPr lang="ru-RU" dirty="0"/>
                        <a:t>Устройства ввода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Устройства вывода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2692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26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09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8" name="Рисунок 7" descr="клавиату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285860"/>
            <a:ext cx="1775745" cy="857256"/>
          </a:xfrm>
          <a:prstGeom prst="rect">
            <a:avLst/>
          </a:prstGeom>
        </p:spPr>
      </p:pic>
      <p:pic>
        <p:nvPicPr>
          <p:cNvPr id="11" name="Рисунок 10" descr="микро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2678901"/>
            <a:ext cx="1476386" cy="1107289"/>
          </a:xfrm>
          <a:prstGeom prst="rect">
            <a:avLst/>
          </a:prstGeom>
        </p:spPr>
      </p:pic>
      <p:pic>
        <p:nvPicPr>
          <p:cNvPr id="12" name="Рисунок 11" descr="веб камер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071942"/>
            <a:ext cx="1214446" cy="857256"/>
          </a:xfrm>
          <a:prstGeom prst="rect">
            <a:avLst/>
          </a:prstGeom>
        </p:spPr>
      </p:pic>
      <p:pic>
        <p:nvPicPr>
          <p:cNvPr id="10" name="Рисунок 9" descr="скан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5000636"/>
            <a:ext cx="1533001" cy="785818"/>
          </a:xfrm>
          <a:prstGeom prst="rect">
            <a:avLst/>
          </a:prstGeom>
        </p:spPr>
      </p:pic>
      <p:pic>
        <p:nvPicPr>
          <p:cNvPr id="9" name="Рисунок 8" descr="мышь-компьютерная-genius-dx-110-оптическая-blue-dr31010116103-900x9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5888484"/>
            <a:ext cx="1357322" cy="969516"/>
          </a:xfrm>
          <a:prstGeom prst="rect">
            <a:avLst/>
          </a:prstGeom>
        </p:spPr>
      </p:pic>
      <p:pic>
        <p:nvPicPr>
          <p:cNvPr id="14" name="Рисунок 13" descr="колонк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1285860"/>
            <a:ext cx="1785950" cy="928694"/>
          </a:xfrm>
          <a:prstGeom prst="rect">
            <a:avLst/>
          </a:prstGeom>
        </p:spPr>
      </p:pic>
      <p:pic>
        <p:nvPicPr>
          <p:cNvPr id="15" name="Рисунок 14" descr="монитор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28" y="2643182"/>
            <a:ext cx="1476832" cy="1132125"/>
          </a:xfrm>
          <a:prstGeom prst="rect">
            <a:avLst/>
          </a:prstGeom>
        </p:spPr>
      </p:pic>
      <p:pic>
        <p:nvPicPr>
          <p:cNvPr id="16" name="Рисунок 15" descr="наушники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0628" y="4000504"/>
            <a:ext cx="1452558" cy="928694"/>
          </a:xfrm>
          <a:prstGeom prst="rect">
            <a:avLst/>
          </a:prstGeom>
        </p:spPr>
      </p:pic>
      <p:pic>
        <p:nvPicPr>
          <p:cNvPr id="17" name="Рисунок 16" descr="принтер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2" y="5000636"/>
            <a:ext cx="1643074" cy="85725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357290" y="1357298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Ю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28728" y="2714620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28" y="4000504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28728" y="5000636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00166" y="5857892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15206" y="1285860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В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15206" y="2786058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/>
              <a:t>р</a:t>
            </a:r>
            <a:endParaRPr lang="ru-RU" sz="4000" dirty="0"/>
          </a:p>
        </p:txBody>
      </p:sp>
      <p:sp>
        <p:nvSpPr>
          <p:cNvPr id="26" name="TextBox 25"/>
          <p:cNvSpPr txBox="1"/>
          <p:nvPr/>
        </p:nvSpPr>
        <p:spPr>
          <a:xfrm>
            <a:off x="7143768" y="4143380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15206" y="5214950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21468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786842" cy="178592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82153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Выполняем</a:t>
            </a:r>
          </a:p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практическую работу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28662" y="2035683"/>
          <a:ext cx="7143799" cy="3822208"/>
        </p:xfrm>
        <a:graphic>
          <a:graphicData uri="http://schemas.openxmlformats.org/drawingml/2006/table">
            <a:tbl>
              <a:tblPr/>
              <a:tblGrid>
                <a:gridCol w="2191524"/>
                <a:gridCol w="2191524"/>
                <a:gridCol w="2760751"/>
              </a:tblGrid>
              <a:tr h="336546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Все учащиеся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1.Выбирают макет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Уверенные пользователи компьютерных технологий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2.Создают заголовок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98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3.Вставляют изображение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9640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Некоторые учащиеся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4.Применяют анимацию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 изображениям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Super</a:t>
                      </a: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 уверенные пользователи компьютерных технологий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5.Применяют фон к слайду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6. Создают переходы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643182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cs typeface="FrankRuehl" pitchFamily="34" charset="-79"/>
              </a:rPr>
              <a:t>4.1.1.1 объяснять, что устаревание  компьютерной и мобильной техники связано с научно-техническим прогрессом;</a:t>
            </a:r>
            <a:br>
              <a:rPr lang="ru-RU" sz="2800" dirty="0">
                <a:cs typeface="FrankRuehl" pitchFamily="34" charset="-79"/>
              </a:rPr>
            </a:br>
            <a:r>
              <a:rPr lang="ru-RU" sz="2800" dirty="0">
                <a:cs typeface="FrankRuehl" pitchFamily="34" charset="-79"/>
              </a:rPr>
              <a:t/>
            </a:r>
            <a:br>
              <a:rPr lang="ru-RU" sz="2800" dirty="0">
                <a:cs typeface="FrankRuehl" pitchFamily="34" charset="-79"/>
              </a:rPr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715404" cy="157161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57166"/>
            <a:ext cx="4862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Подводим итог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643182"/>
            <a:ext cx="8572560" cy="2357454"/>
          </a:xfrm>
        </p:spPr>
        <p:txBody>
          <a:bodyPr>
            <a:noAutofit/>
          </a:bodyPr>
          <a:lstStyle/>
          <a:p>
            <a:pPr algn="l"/>
            <a:r>
              <a:rPr lang="kk-KZ" sz="4000" dirty="0"/>
              <a:t>Домашнее задание:  </a:t>
            </a:r>
            <a:br>
              <a:rPr lang="kk-KZ" sz="4000" dirty="0"/>
            </a:br>
            <a:r>
              <a:rPr lang="kk-KZ" sz="4000" dirty="0"/>
              <a:t>стр. 131 раздел "Делимся мыслями" выполнить устно.</a:t>
            </a:r>
            <a:endParaRPr lang="ru-RU" sz="40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858280" cy="157161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5728"/>
            <a:ext cx="5857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Закрепляем дома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643182"/>
            <a:ext cx="7772400" cy="1470025"/>
          </a:xfrm>
        </p:spPr>
        <p:txBody>
          <a:bodyPr>
            <a:noAutofit/>
          </a:bodyPr>
          <a:lstStyle/>
          <a:p>
            <a:pPr algn="l"/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929718" cy="17144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57166"/>
            <a:ext cx="3472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Рефлексия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57364"/>
            <a:ext cx="8001024" cy="14700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4800" dirty="0">
                <a:cs typeface="FrankRuehl" pitchFamily="34" charset="-79"/>
              </a:rPr>
              <a:t>Игра «Волшебный сундучок»</a:t>
            </a: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929718" cy="18573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8604"/>
            <a:ext cx="5990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Проверяем знания</a:t>
            </a:r>
          </a:p>
        </p:txBody>
      </p:sp>
      <p:pic>
        <p:nvPicPr>
          <p:cNvPr id="6" name="Рисунок 5" descr="8d0c201d69e6aa4e0b6c41aba953945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3714752"/>
            <a:ext cx="2928934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643182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cs typeface="FrankRuehl" pitchFamily="34" charset="-79"/>
              </a:rPr>
              <a:t>4.1.1.1 объяснять, что </a:t>
            </a:r>
            <a:r>
              <a:rPr lang="ru-RU" sz="2800" dirty="0" smtClean="0">
                <a:cs typeface="FrankRuehl" pitchFamily="34" charset="-79"/>
              </a:rPr>
              <a:t>усовершенствование  </a:t>
            </a:r>
            <a:r>
              <a:rPr lang="ru-RU" sz="2800" dirty="0">
                <a:cs typeface="FrankRuehl" pitchFamily="34" charset="-79"/>
              </a:rPr>
              <a:t>компьютерной и мобильной техники связано с научно-техническим прогрессом;</a:t>
            </a:r>
            <a:br>
              <a:rPr lang="ru-RU" sz="2800" dirty="0">
                <a:cs typeface="FrankRuehl" pitchFamily="34" charset="-79"/>
              </a:rPr>
            </a:br>
            <a:r>
              <a:rPr lang="ru-RU" sz="2800" dirty="0">
                <a:cs typeface="FrankRuehl" pitchFamily="34" charset="-79"/>
              </a:rPr>
              <a:t/>
            </a:r>
            <a:br>
              <a:rPr lang="ru-RU" sz="2800" dirty="0">
                <a:cs typeface="FrankRuehl" pitchFamily="34" charset="-79"/>
              </a:rPr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786842" cy="18573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642918"/>
            <a:ext cx="5855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Определяем цель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21468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hlinkClick r:id="rId2" action="ppaction://hlinksldjump"/>
              </a:rPr>
              <a:t>1.Как создавался печатный текст, когда не было компьютеров?</a:t>
            </a:r>
            <a:r>
              <a:rPr lang="ru-RU" sz="2800" dirty="0"/>
              <a:t> </a:t>
            </a:r>
            <a:br>
              <a:rPr lang="ru-RU" sz="2800" dirty="0"/>
            </a:br>
            <a:r>
              <a:rPr lang="ru-RU" sz="2800" dirty="0">
                <a:solidFill>
                  <a:schemeClr val="accent4"/>
                </a:solidFill>
              </a:rPr>
              <a:t>2</a:t>
            </a:r>
            <a:r>
              <a:rPr lang="ru-RU" sz="2800" dirty="0"/>
              <a:t>.</a:t>
            </a:r>
            <a:r>
              <a:rPr lang="ru-RU" sz="2800" dirty="0">
                <a:hlinkClick r:id="rId3" action="ppaction://hlinksldjump"/>
              </a:rPr>
              <a:t>Как развиваются мобильные технологии? </a:t>
            </a:r>
            <a:r>
              <a:rPr lang="en-US" sz="2800" dirty="0">
                <a:hlinkClick r:id="rId3" action="ppaction://hlinksldjump"/>
              </a:rPr>
              <a:t>(</a:t>
            </a:r>
            <a:r>
              <a:rPr lang="kk-KZ" sz="2800" dirty="0">
                <a:hlinkClick r:id="rId3" action="ppaction://hlinksldjump"/>
              </a:rPr>
              <a:t>ссылка на катринку</a:t>
            </a:r>
            <a:r>
              <a:rPr lang="ru-RU" sz="2800" dirty="0">
                <a:hlinkClick r:id="rId3" action="ppaction://hlinksldjump"/>
              </a:rPr>
              <a:t>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hlinkClick r:id="rId4" action="ppaction://hlinksldjump"/>
              </a:rPr>
              <a:t>3.Перечислите направление компьютеров</a:t>
            </a:r>
            <a:r>
              <a:rPr lang="ru-RU" sz="2800" dirty="0" smtClean="0">
                <a:hlinkClick r:id="rId4" action="ppaction://hlinksldjump"/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858280" cy="18573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642918"/>
            <a:ext cx="7355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«Перевернутый класс»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B40277AD-4052-4E60-940D-8BD0A8DF82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285992"/>
            <a:ext cx="8537961" cy="2448272"/>
          </a:xfrm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143900" y="5572140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иугольник 6"/>
          <p:cNvSpPr/>
          <p:nvPr/>
        </p:nvSpPr>
        <p:spPr>
          <a:xfrm>
            <a:off x="0" y="0"/>
            <a:ext cx="8715404" cy="16430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28604"/>
            <a:ext cx="5786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Сравниваем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8429652" y="578645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3C91F6D3-9536-4CA2-B487-748146FB7C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08" t="7442" r="9479" b="10454"/>
          <a:stretch>
            <a:fillRect/>
          </a:stretch>
        </p:blipFill>
        <p:spPr>
          <a:xfrm rot="10800000">
            <a:off x="202372" y="2214554"/>
            <a:ext cx="8941625" cy="3071834"/>
          </a:xfrm>
        </p:spPr>
      </p:pic>
      <p:sp>
        <p:nvSpPr>
          <p:cNvPr id="5" name="Пятиугольник 4"/>
          <p:cNvSpPr/>
          <p:nvPr/>
        </p:nvSpPr>
        <p:spPr>
          <a:xfrm>
            <a:off x="0" y="0"/>
            <a:ext cx="8643966" cy="16430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6"/>
            <a:ext cx="4274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Анализируем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5286412" cy="6429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Развитие компьютеров</a:t>
            </a:r>
            <a:endParaRPr lang="ru-RU" dirty="0"/>
          </a:p>
        </p:txBody>
      </p:sp>
      <p:pic>
        <p:nvPicPr>
          <p:cNvPr id="4" name="Содержимое 3" descr="биокомпьют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693085"/>
            <a:ext cx="4762887" cy="3164915"/>
          </a:xfrm>
        </p:spPr>
      </p:pic>
      <p:pic>
        <p:nvPicPr>
          <p:cNvPr id="5" name="Рисунок 4" descr="квантовый компьютер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604" y="3643314"/>
            <a:ext cx="4464396" cy="3214686"/>
          </a:xfrm>
          <a:prstGeom prst="rect">
            <a:avLst/>
          </a:prstGeom>
        </p:spPr>
      </p:pic>
      <p:pic>
        <p:nvPicPr>
          <p:cNvPr id="6" name="Рисунок 5" descr="оптический компьюте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35718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3286124"/>
            <a:ext cx="4357718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                  </a:t>
            </a:r>
            <a:r>
              <a:rPr lang="ru-RU" sz="2800" dirty="0" err="1" smtClean="0">
                <a:solidFill>
                  <a:schemeClr val="bg1"/>
                </a:solidFill>
              </a:rPr>
              <a:t>Биокомпьютеры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0"/>
            <a:ext cx="3357586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Оптические </a:t>
            </a:r>
            <a:r>
              <a:rPr lang="ru-RU" sz="2800" dirty="0">
                <a:solidFill>
                  <a:schemeClr val="bg1"/>
                </a:solidFill>
              </a:rPr>
              <a:t>компьютеры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3286124"/>
            <a:ext cx="457200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Квантовые компьютеры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786058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572528" cy="16430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28604"/>
            <a:ext cx="7574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Смотрим и запоминаем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9375" t="6836" r="10351" b="16992"/>
          <a:stretch>
            <a:fillRect/>
          </a:stretch>
        </p:blipFill>
        <p:spPr bwMode="auto">
          <a:xfrm>
            <a:off x="357158" y="1714488"/>
            <a:ext cx="815583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cs typeface="FrankRuehl" pitchFamily="34" charset="-79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2143116"/>
            <a:ext cx="6400800" cy="1752600"/>
          </a:xfrm>
        </p:spPr>
        <p:txBody>
          <a:bodyPr/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Работа в группах </a:t>
            </a:r>
          </a:p>
          <a:p>
            <a:pPr marL="514350" indent="-514350" algn="l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Устройства ввода</a:t>
            </a:r>
          </a:p>
          <a:p>
            <a:pPr marL="514350" indent="-514350" algn="l"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Устройства вывода</a:t>
            </a: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8786842" cy="18573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8604"/>
            <a:ext cx="5990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Проверяе</a:t>
            </a: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 знания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Рисунок 6" descr="устройства компьтера.jpg"/>
          <p:cNvPicPr>
            <a:picLocks noChangeAspect="1"/>
          </p:cNvPicPr>
          <p:nvPr/>
        </p:nvPicPr>
        <p:blipFill>
          <a:blip r:embed="rId2"/>
          <a:srcRect t="16080"/>
          <a:stretch>
            <a:fillRect/>
          </a:stretch>
        </p:blipFill>
        <p:spPr>
          <a:xfrm>
            <a:off x="4286248" y="2000240"/>
            <a:ext cx="4738722" cy="2982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143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 урока:</vt:lpstr>
      <vt:lpstr>Игра «Волшебный сундучок»</vt:lpstr>
      <vt:lpstr>4.1.1.1 объяснять, что усовершенствование  компьютерной и мобильной техники связано с научно-техническим прогрессом;  </vt:lpstr>
      <vt:lpstr>1.Как создавался печатный текст, когда не было компьютеров?  2.Как развиваются мобильные технологии? (ссылка на катринку) 3.Перечислите направление компьютеров. </vt:lpstr>
      <vt:lpstr>Слайд 5</vt:lpstr>
      <vt:lpstr>Слайд 6</vt:lpstr>
      <vt:lpstr>Развитие компьютеров</vt:lpstr>
      <vt:lpstr> </vt:lpstr>
      <vt:lpstr> </vt:lpstr>
      <vt:lpstr> </vt:lpstr>
      <vt:lpstr> </vt:lpstr>
      <vt:lpstr> </vt:lpstr>
      <vt:lpstr>4.1.1.1 объяснять, что устаревание  компьютерной и мобильной техники связано с научно-техническим прогрессом;  </vt:lpstr>
      <vt:lpstr>Домашнее задание:   стр. 131 раздел "Делимся мыслями" выполнить устно.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uzer</dc:creator>
  <cp:lastModifiedBy>Пользователь Windows</cp:lastModifiedBy>
  <cp:revision>25</cp:revision>
  <dcterms:created xsi:type="dcterms:W3CDTF">2022-03-26T14:39:17Z</dcterms:created>
  <dcterms:modified xsi:type="dcterms:W3CDTF">2022-05-11T15:08:34Z</dcterms:modified>
</cp:coreProperties>
</file>